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notesMasterIdLst>
    <p:notesMasterId r:id="rId32"/>
  </p:notesMasterIdLst>
  <p:handoutMasterIdLst>
    <p:handoutMasterId r:id="rId33"/>
  </p:handoutMasterIdLst>
  <p:sldIdLst>
    <p:sldId id="259" r:id="rId2"/>
    <p:sldId id="280" r:id="rId3"/>
    <p:sldId id="289" r:id="rId4"/>
    <p:sldId id="281" r:id="rId5"/>
    <p:sldId id="295" r:id="rId6"/>
    <p:sldId id="296" r:id="rId7"/>
    <p:sldId id="297" r:id="rId8"/>
    <p:sldId id="298" r:id="rId9"/>
    <p:sldId id="299" r:id="rId10"/>
    <p:sldId id="300" r:id="rId11"/>
    <p:sldId id="301" r:id="rId12"/>
    <p:sldId id="302" r:id="rId13"/>
    <p:sldId id="303" r:id="rId14"/>
    <p:sldId id="304" r:id="rId15"/>
    <p:sldId id="305" r:id="rId16"/>
    <p:sldId id="306" r:id="rId17"/>
    <p:sldId id="307" r:id="rId18"/>
    <p:sldId id="308" r:id="rId19"/>
    <p:sldId id="309" r:id="rId20"/>
    <p:sldId id="311" r:id="rId21"/>
    <p:sldId id="312" r:id="rId22"/>
    <p:sldId id="288" r:id="rId23"/>
    <p:sldId id="282" r:id="rId24"/>
    <p:sldId id="283" r:id="rId25"/>
    <p:sldId id="286" r:id="rId26"/>
    <p:sldId id="284" r:id="rId27"/>
    <p:sldId id="285" r:id="rId28"/>
    <p:sldId id="292" r:id="rId29"/>
    <p:sldId id="293" r:id="rId30"/>
    <p:sldId id="294"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6DF3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67" autoAdjust="0"/>
    <p:restoredTop sz="94624" autoAdjust="0"/>
  </p:normalViewPr>
  <p:slideViewPr>
    <p:cSldViewPr>
      <p:cViewPr varScale="1">
        <p:scale>
          <a:sx n="83" d="100"/>
          <a:sy n="83" d="100"/>
        </p:scale>
        <p:origin x="1454" y="67"/>
      </p:cViewPr>
      <p:guideLst>
        <p:guide orient="horz" pos="2160"/>
        <p:guide pos="2880"/>
      </p:guideLst>
    </p:cSldViewPr>
  </p:slideViewPr>
  <p:outlineViewPr>
    <p:cViewPr>
      <p:scale>
        <a:sx n="33" d="100"/>
        <a:sy n="33" d="100"/>
      </p:scale>
      <p:origin x="24"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5" d="100"/>
          <a:sy n="55" d="100"/>
        </p:scale>
        <p:origin x="-1878"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sz="quarter" idx="1"/>
          </p:nvPr>
        </p:nvSpPr>
        <p:spPr>
          <a:xfrm>
            <a:off x="1588" y="0"/>
            <a:ext cx="2971800" cy="457200"/>
          </a:xfrm>
          <a:prstGeom prst="rect">
            <a:avLst/>
          </a:prstGeom>
        </p:spPr>
        <p:txBody>
          <a:bodyPr vert="horz" lIns="91440" tIns="45720" rIns="91440" bIns="45720" rtlCol="1"/>
          <a:lstStyle>
            <a:lvl1pPr algn="l">
              <a:defRPr sz="1200"/>
            </a:lvl1pPr>
          </a:lstStyle>
          <a:p>
            <a:fld id="{490FA5B3-D1D6-4DFC-AE87-DBCDAA315A49}" type="datetimeFigureOut">
              <a:rPr lang="fa-IR" smtClean="0"/>
              <a:t>08/08/1440</a:t>
            </a:fld>
            <a:endParaRPr lang="fa-IR"/>
          </a:p>
        </p:txBody>
      </p:sp>
      <p:sp>
        <p:nvSpPr>
          <p:cNvPr id="4" name="Footer Placeholder 3"/>
          <p:cNvSpPr>
            <a:spLocks noGrp="1"/>
          </p:cNvSpPr>
          <p:nvPr>
            <p:ph type="ftr" sz="quarter" idx="2"/>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fa-IR"/>
          </a:p>
        </p:txBody>
      </p:sp>
      <p:sp>
        <p:nvSpPr>
          <p:cNvPr id="5" name="Slide Number Placeholder 4"/>
          <p:cNvSpPr>
            <a:spLocks noGrp="1"/>
          </p:cNvSpPr>
          <p:nvPr>
            <p:ph type="sldNum" sz="quarter" idx="3"/>
          </p:nvPr>
        </p:nvSpPr>
        <p:spPr>
          <a:xfrm>
            <a:off x="1588" y="8685213"/>
            <a:ext cx="2971800" cy="457200"/>
          </a:xfrm>
          <a:prstGeom prst="rect">
            <a:avLst/>
          </a:prstGeom>
        </p:spPr>
        <p:txBody>
          <a:bodyPr vert="horz" lIns="91440" tIns="45720" rIns="91440" bIns="45720" rtlCol="1" anchor="b"/>
          <a:lstStyle>
            <a:lvl1pPr algn="l">
              <a:defRPr sz="1200"/>
            </a:lvl1pPr>
          </a:lstStyle>
          <a:p>
            <a:fld id="{60A59E2F-F85D-42FE-ABD6-FEF90E7983C4}" type="slidenum">
              <a:rPr lang="fa-IR" smtClean="0"/>
              <a:t>‹#›</a:t>
            </a:fld>
            <a:endParaRPr lang="fa-I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5D8307E8-39BF-4676-A3BF-26E6F22DF476}" type="datetimeFigureOut">
              <a:rPr lang="fa-IR" smtClean="0"/>
              <a:pPr/>
              <a:t>08/08/1440</a:t>
            </a:fld>
            <a:endParaRPr lang="fa-I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fa-I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fa-IR"/>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CBF017A1-75C9-4E5A-8CEE-0D83539BC0D2}" type="slidenum">
              <a:rPr lang="fa-IR" smtClean="0"/>
              <a:pPr/>
              <a:t>‹#›</a:t>
            </a:fld>
            <a:endParaRPr lang="fa-IR"/>
          </a:p>
        </p:txBody>
      </p:sp>
    </p:spTree>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dirty="0"/>
          </a:p>
        </p:txBody>
      </p:sp>
      <p:sp>
        <p:nvSpPr>
          <p:cNvPr id="4" name="Slide Number Placeholder 3"/>
          <p:cNvSpPr>
            <a:spLocks noGrp="1"/>
          </p:cNvSpPr>
          <p:nvPr>
            <p:ph type="sldNum" sz="quarter" idx="10"/>
          </p:nvPr>
        </p:nvSpPr>
        <p:spPr/>
        <p:txBody>
          <a:bodyPr/>
          <a:lstStyle/>
          <a:p>
            <a:fld id="{CBF017A1-75C9-4E5A-8CEE-0D83539BC0D2}" type="slidenum">
              <a:rPr lang="fa-IR" smtClean="0"/>
              <a:pPr/>
              <a:t>1</a:t>
            </a:fld>
            <a:endParaRPr lang="fa-I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F384D1EE-E02F-4ED0-BCAD-7D56DDD67D09}" type="datetimeFigureOut">
              <a:rPr lang="en-US" smtClean="0"/>
              <a:pPr/>
              <a:t>4/13/2019</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91F9FF78-6ECD-4ACF-8BA5-74A50FC0B771}"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transition spd="slow" advTm="12746">
    <p:wheel spokes="8"/>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384D1EE-E02F-4ED0-BCAD-7D56DDD67D09}" type="datetimeFigureOut">
              <a:rPr lang="en-US" smtClean="0"/>
              <a:pPr/>
              <a:t>4/13/2019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F9FF78-6ECD-4ACF-8BA5-74A50FC0B771}" type="slidenum">
              <a:rPr lang="en-US" smtClean="0"/>
              <a:pPr/>
              <a:t>‹#›</a:t>
            </a:fld>
            <a:endParaRPr lang="en-US"/>
          </a:p>
        </p:txBody>
      </p:sp>
    </p:spTree>
  </p:cSld>
  <p:clrMapOvr>
    <a:masterClrMapping/>
  </p:clrMapOvr>
  <p:transition spd="slow" advTm="12746">
    <p:wheel spokes="8"/>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384D1EE-E02F-4ED0-BCAD-7D56DDD67D09}" type="datetimeFigureOut">
              <a:rPr lang="en-US" smtClean="0"/>
              <a:pPr/>
              <a:t>4/13/2019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F9FF78-6ECD-4ACF-8BA5-74A50FC0B771}" type="slidenum">
              <a:rPr lang="en-US" smtClean="0"/>
              <a:pPr/>
              <a:t>‹#›</a:t>
            </a:fld>
            <a:endParaRPr lang="en-US"/>
          </a:p>
        </p:txBody>
      </p:sp>
    </p:spTree>
  </p:cSld>
  <p:clrMapOvr>
    <a:masterClrMapping/>
  </p:clrMapOvr>
  <p:transition spd="slow" advTm="12746">
    <p:wheel spokes="8"/>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384D1EE-E02F-4ED0-BCAD-7D56DDD67D09}" type="datetimeFigureOut">
              <a:rPr lang="en-US" smtClean="0"/>
              <a:pPr/>
              <a:t>4/13/2019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F9FF78-6ECD-4ACF-8BA5-74A50FC0B771}" type="slidenum">
              <a:rPr lang="en-US" smtClean="0"/>
              <a:pPr/>
              <a:t>‹#›</a:t>
            </a:fld>
            <a:endParaRPr lang="en-US"/>
          </a:p>
        </p:txBody>
      </p:sp>
    </p:spTree>
  </p:cSld>
  <p:clrMapOvr>
    <a:masterClrMapping/>
  </p:clrMapOvr>
  <p:transition spd="slow" advTm="12746">
    <p:wheel spokes="8"/>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F384D1EE-E02F-4ED0-BCAD-7D56DDD67D09}" type="datetimeFigureOut">
              <a:rPr lang="en-US" smtClean="0"/>
              <a:pPr/>
              <a:t>4/13/2019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F9FF78-6ECD-4ACF-8BA5-74A50FC0B771}"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transition spd="slow" advTm="12746">
    <p:wheel spokes="8"/>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F384D1EE-E02F-4ED0-BCAD-7D56DDD67D09}" type="datetimeFigureOut">
              <a:rPr lang="en-US" smtClean="0"/>
              <a:pPr/>
              <a:t>4/13/2019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F9FF78-6ECD-4ACF-8BA5-74A50FC0B771}" type="slidenum">
              <a:rPr lang="en-US" smtClean="0"/>
              <a:pPr/>
              <a:t>‹#›</a:t>
            </a:fld>
            <a:endParaRPr lang="en-US"/>
          </a:p>
        </p:txBody>
      </p:sp>
    </p:spTree>
  </p:cSld>
  <p:clrMapOvr>
    <a:masterClrMapping/>
  </p:clrMapOvr>
  <p:transition spd="slow" advTm="12746">
    <p:wheel spokes="8"/>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384D1EE-E02F-4ED0-BCAD-7D56DDD67D09}" type="datetimeFigureOut">
              <a:rPr lang="en-US" smtClean="0"/>
              <a:pPr/>
              <a:t>4/13/2019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1F9FF78-6ECD-4ACF-8BA5-74A50FC0B771}" type="slidenum">
              <a:rPr lang="en-US" smtClean="0"/>
              <a:pPr/>
              <a:t>‹#›</a:t>
            </a:fld>
            <a:endParaRPr lang="en-US"/>
          </a:p>
        </p:txBody>
      </p:sp>
    </p:spTree>
  </p:cSld>
  <p:clrMapOvr>
    <a:masterClrMapping/>
  </p:clrMapOvr>
  <p:transition spd="slow" advTm="12746">
    <p:wheel spokes="8"/>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F384D1EE-E02F-4ED0-BCAD-7D56DDD67D09}" type="datetimeFigureOut">
              <a:rPr lang="en-US" smtClean="0"/>
              <a:pPr/>
              <a:t>4/13/2019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1F9FF78-6ECD-4ACF-8BA5-74A50FC0B771}" type="slidenum">
              <a:rPr lang="en-US" smtClean="0"/>
              <a:pPr/>
              <a:t>‹#›</a:t>
            </a:fld>
            <a:endParaRPr lang="en-US"/>
          </a:p>
        </p:txBody>
      </p:sp>
    </p:spTree>
  </p:cSld>
  <p:clrMapOvr>
    <a:masterClrMapping/>
  </p:clrMapOvr>
  <p:transition spd="slow" advTm="12746">
    <p:wheel spokes="8"/>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84D1EE-E02F-4ED0-BCAD-7D56DDD67D09}" type="datetimeFigureOut">
              <a:rPr lang="en-US" smtClean="0"/>
              <a:pPr/>
              <a:t>4/13/2019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1F9FF78-6ECD-4ACF-8BA5-74A50FC0B771}" type="slidenum">
              <a:rPr lang="en-US" smtClean="0"/>
              <a:pPr/>
              <a:t>‹#›</a:t>
            </a:fld>
            <a:endParaRPr lang="en-US"/>
          </a:p>
        </p:txBody>
      </p:sp>
    </p:spTree>
  </p:cSld>
  <p:clrMapOvr>
    <a:masterClrMapping/>
  </p:clrMapOvr>
  <p:transition spd="slow" advTm="12746">
    <p:wheel spokes="8"/>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F384D1EE-E02F-4ED0-BCAD-7D56DDD67D09}" type="datetimeFigureOut">
              <a:rPr lang="en-US" smtClean="0"/>
              <a:pPr/>
              <a:t>4/13/2019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F9FF78-6ECD-4ACF-8BA5-74A50FC0B771}" type="slidenum">
              <a:rPr lang="en-US" smtClean="0"/>
              <a:pPr/>
              <a:t>‹#›</a:t>
            </a:fld>
            <a:endParaRPr lang="en-US"/>
          </a:p>
        </p:txBody>
      </p:sp>
    </p:spTree>
  </p:cSld>
  <p:clrMapOvr>
    <a:masterClrMapping/>
  </p:clrMapOvr>
  <p:transition spd="slow" advTm="12746">
    <p:wheel spokes="8"/>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F384D1EE-E02F-4ED0-BCAD-7D56DDD67D09}" type="datetimeFigureOut">
              <a:rPr lang="en-US" smtClean="0"/>
              <a:pPr/>
              <a:t>4/13/2019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91F9FF78-6ECD-4ACF-8BA5-74A50FC0B771}"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transition spd="slow" advTm="12746">
    <p:wheel spokes="8"/>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F384D1EE-E02F-4ED0-BCAD-7D56DDD67D09}" type="datetimeFigureOut">
              <a:rPr lang="en-US" smtClean="0"/>
              <a:pPr/>
              <a:t>4/13/2019</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91F9FF78-6ECD-4ACF-8BA5-74A50FC0B771}"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ransition spd="slow" advTm="12746">
    <p:wheel spokes="8"/>
  </p:transition>
  <p:timing>
    <p:tnLst>
      <p:par>
        <p:cTn id="1" dur="indefinite" restart="never" nodeType="tmRoot"/>
      </p:par>
    </p:tnLst>
  </p:timing>
  <p:txStyles>
    <p:titleStyle>
      <a:lvl1pPr algn="l" rtl="1"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r" rtl="1"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r" rtl="1"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r" rtl="1"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r" rtl="1"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r" rtl="1"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r" rtl="1"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r" rtl="1"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r" rtl="1"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r" rtl="1"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s://fa.wikipedia.org/wiki/%D9%BE%D8%B1%D9%88%D9%86%D8%AF%D9%87:Lalejin_workshop.JPG"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fa.wikipedia.org/wiki/%D8%AF%DB%8C%D9%86%D8%A7%D9%85%D9%88"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fa.wikipedia.org/wiki/%D8%AC%D8%A7%D8%A8%D9%87_%D8%AC%D8%A7%DB%8C%DB%8C"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s://fa.wikipedia.org/wiki/%D9%BE%D8%B1%D9%88%D9%86%D8%AF%D9%87:Lalejin_workshop7.JPG" TargetMode="External"/><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hyperlink" Target="https://fa.wikipedia.org/wiki/%D9%BE%D8%B1%D9%88%D9%86%D8%AF%D9%87:Stove.JPG" TargetMode="External"/></Relationships>
</file>

<file path=ppt/slides/_rels/slide19.xml.rels><?xml version="1.0" encoding="UTF-8" standalone="yes"?>
<Relationships xmlns="http://schemas.openxmlformats.org/package/2006/relationships"><Relationship Id="rId2" Type="http://schemas.openxmlformats.org/officeDocument/2006/relationships/hyperlink" Target="https://fa.wikipedia.org/wiki/%D9%86%D8%B2%D8%AF%DB%8C%DA%A9_%D8%AA%D8%B1"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hyperlink" Target="https://fa.wikipedia.org/wiki/%D8%AE%D8%A7%DA%A9_%D8%B3%D8%B1%D8%AE" TargetMode="External"/><Relationship Id="rId2" Type="http://schemas.openxmlformats.org/officeDocument/2006/relationships/hyperlink" Target="https://fa.wikipedia.org/wiki/%DA%A9%D9%88%D8%B2%D9%87_%D8%A2%D8%A8"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s://fa.wikipedia.org/wiki/%D9%BE%D8%B1%D9%88%D9%86%D8%AF%D9%87:Potter_Lalejin.JPG"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audio" Target="../media/media1.WAV"/><Relationship Id="rId2" Type="http://schemas.microsoft.com/office/2007/relationships/media" Target="../media/media1.WAV"/><Relationship Id="rId1" Type="http://schemas.openxmlformats.org/officeDocument/2006/relationships/tags" Target="../tags/tag4.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29.png"/></Relationships>
</file>

<file path=ppt/slides/_rels/slide2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hyperlink" Target="https://fa.wikipedia.org/wiki/%D8%B4%D9%87%D8%B1%D8%B3%D8%AA%D8%A7%D9%86_%D8%A8%D9%87%D8%A7%D8%B1" TargetMode="External"/><Relationship Id="rId7" Type="http://schemas.openxmlformats.org/officeDocument/2006/relationships/hyperlink" Target="https://commons.wikimedia.org/wiki/File:Lalejin-hamedan.jpg?uselang=fa" TargetMode="External"/><Relationship Id="rId2" Type="http://schemas.openxmlformats.org/officeDocument/2006/relationships/hyperlink" Target="https://fa.wikipedia.org/wiki/%D9%84%D8%A7%D9%84%D8%AC%DB%8C%D9%86" TargetMode="External"/><Relationship Id="rId1" Type="http://schemas.openxmlformats.org/officeDocument/2006/relationships/slideLayout" Target="../slideLayouts/slideLayout2.xml"/><Relationship Id="rId6" Type="http://schemas.openxmlformats.org/officeDocument/2006/relationships/hyperlink" Target="https://fa.wikipedia.org/wiki/%D8%B3%D9%81%D8%A7%D9%84%DA%AF%D8%B1%DB%8C" TargetMode="External"/><Relationship Id="rId5" Type="http://schemas.openxmlformats.org/officeDocument/2006/relationships/hyperlink" Target="https://fa.wikipedia.org/wiki/%D8%B3%D9%81%D8%A7%D9%84" TargetMode="External"/><Relationship Id="rId4" Type="http://schemas.openxmlformats.org/officeDocument/2006/relationships/hyperlink" Target="https://fa.wikipedia.org/wiki/%D8%A7%D8%B3%D8%AA%D8%A7%D9%86_%D9%87%D9%85%D8%AF%D8%A7%D9%86"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s://fa.wikipedia.org/wiki/%D9%BE%D8%B1%D9%88%D9%86%D8%AF%D9%87:Glazed_pottery_Lalejin.JPG"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fa.wikipedia.org/wiki/%D9%BE%D8%B1%D9%88%D9%86%D8%AF%D9%87:Lalejin1_(12).jpg" TargetMode="External"/><Relationship Id="rId2" Type="http://schemas.openxmlformats.org/officeDocument/2006/relationships/hyperlink" Target="https://fa.wikipedia.org/wiki/%D8%AF%D8%B3%D8%AA%D8%AC%D8%B1%D8%AF_(%D9%87%D9%85%D8%AF%D8%A7%D9%86)" TargetMode="Externa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commons.wikimedia.org/wiki/File:Pottery1.JPG?uselang=fa" TargetMode="External"/><Relationship Id="rId2" Type="http://schemas.openxmlformats.org/officeDocument/2006/relationships/hyperlink" Target="https://fa.wikipedia.org/wiki/%DA%A9%D9%81_%D9%BE%D8%A7" TargetMode="External"/><Relationship Id="rId1" Type="http://schemas.openxmlformats.org/officeDocument/2006/relationships/slideLayout" Target="../slideLayouts/slideLayout2.xml"/><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1026" name="Picture 2"/>
          <p:cNvPicPr>
            <a:picLocks noChangeAspect="1" noChangeArrowheads="1"/>
          </p:cNvPicPr>
          <p:nvPr/>
        </p:nvPicPr>
        <p:blipFill>
          <a:blip r:embed="rId3" cstate="print"/>
          <a:srcRect/>
          <a:stretch>
            <a:fillRect/>
          </a:stretch>
        </p:blipFill>
        <p:spPr bwMode="auto">
          <a:xfrm>
            <a:off x="0" y="0"/>
            <a:ext cx="9144000" cy="685800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slow" advTm="12746">
    <p:wheel spokes="8"/>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fa-IR" dirty="0" smtClean="0">
                <a:latin typeface="Adobe نسخ Medium" pitchFamily="50" charset="-78"/>
                <a:cs typeface="Adobe نسخ Medium" pitchFamily="50" charset="-78"/>
              </a:rPr>
              <a:t>آنگاه</a:t>
            </a:r>
            <a:r>
              <a:rPr lang="en-US" dirty="0" smtClean="0">
                <a:latin typeface="Adobe نسخ Medium" pitchFamily="50" charset="-78"/>
                <a:cs typeface="Adobe نسخ Medium" pitchFamily="50" charset="-78"/>
              </a:rPr>
              <a:t> </a:t>
            </a:r>
            <a:r>
              <a:rPr lang="fa-IR" b="1" dirty="0" smtClean="0">
                <a:latin typeface="Adobe نسخ Medium" pitchFamily="50" charset="-78"/>
                <a:cs typeface="Adobe نسخ Medium" pitchFamily="50" charset="-78"/>
              </a:rPr>
              <a:t> آن </a:t>
            </a:r>
            <a:r>
              <a:rPr lang="fa-IR" dirty="0" smtClean="0">
                <a:latin typeface="Adobe نسخ Medium" pitchFamily="50" charset="-78"/>
                <a:cs typeface="Adobe نسخ Medium" pitchFamily="50" charset="-78"/>
              </a:rPr>
              <a:t>را به تکه‌های کوچک‌تر می‌برند و آن را با دست ورز می‌دهند و تقریباً به شکل کله‌قندهای کوچک درمی‌آورند. این گل برای ساخت سفال آماده است</a:t>
            </a:r>
            <a:endParaRPr lang="fa-IR" dirty="0">
              <a:latin typeface="Adobe نسخ Medium" pitchFamily="50" charset="-78"/>
              <a:cs typeface="Adobe نسخ Medium" pitchFamily="50" charset="-78"/>
            </a:endParaRPr>
          </a:p>
        </p:txBody>
      </p:sp>
    </p:spTree>
  </p:cSld>
  <p:clrMapOvr>
    <a:masterClrMapping/>
  </p:clrMapOvr>
  <p:transition spd="slow" advTm="12746">
    <p:wheel spokes="8"/>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fa-IR" sz="4000" dirty="0" smtClean="0"/>
              <a:t>ابزارهای سفالگری</a:t>
            </a:r>
            <a:endParaRPr lang="fa-IR" sz="4000" dirty="0"/>
          </a:p>
        </p:txBody>
      </p:sp>
      <p:sp>
        <p:nvSpPr>
          <p:cNvPr id="3" name="Content Placeholder 2"/>
          <p:cNvSpPr>
            <a:spLocks noGrp="1"/>
          </p:cNvSpPr>
          <p:nvPr>
            <p:ph idx="1"/>
          </p:nvPr>
        </p:nvSpPr>
        <p:spPr/>
        <p:txBody>
          <a:bodyPr/>
          <a:lstStyle/>
          <a:p>
            <a:r>
              <a:rPr lang="fa-IR" dirty="0" smtClean="0">
                <a:latin typeface="Adobe نسخ Medium" pitchFamily="50" charset="-78"/>
                <a:cs typeface="Adobe نسخ Medium" pitchFamily="50" charset="-78"/>
              </a:rPr>
              <a:t>۱</a:t>
            </a:r>
            <a:r>
              <a:rPr lang="en-US" dirty="0" smtClean="0">
                <a:latin typeface="Adobe نسخ Medium" pitchFamily="50" charset="-78"/>
                <a:cs typeface="Adobe نسخ Medium" pitchFamily="50" charset="-78"/>
              </a:rPr>
              <a:t>- </a:t>
            </a:r>
            <a:r>
              <a:rPr lang="fa-IR" b="1" dirty="0" smtClean="0">
                <a:latin typeface="Adobe نسخ Medium" pitchFamily="50" charset="-78"/>
                <a:cs typeface="Adobe نسخ Medium" pitchFamily="50" charset="-78"/>
              </a:rPr>
              <a:t>سنگ گل‌فشاری</a:t>
            </a:r>
            <a:r>
              <a:rPr lang="en-US" dirty="0" smtClean="0">
                <a:latin typeface="Adobe نسخ Medium" pitchFamily="50" charset="-78"/>
                <a:cs typeface="Adobe نسخ Medium" pitchFamily="50" charset="-78"/>
              </a:rPr>
              <a:t> </a:t>
            </a:r>
            <a:r>
              <a:rPr lang="fa-IR" dirty="0" smtClean="0">
                <a:latin typeface="Adobe نسخ Medium" pitchFamily="50" charset="-78"/>
                <a:cs typeface="Adobe نسخ Medium" pitchFamily="50" charset="-78"/>
              </a:rPr>
              <a:t>تخته‌سنگ همواری است به طول یک متر و عرض نیم متر که این تخته‌سنگ در سمت راست یا چپ سفالگر قرار دارد و برای ورز دادن گل با دست به کار می‌رود.</a:t>
            </a:r>
            <a:endParaRPr lang="en-US" dirty="0" smtClean="0">
              <a:latin typeface="Adobe نسخ Medium" pitchFamily="50" charset="-78"/>
              <a:cs typeface="Adobe نسخ Medium" pitchFamily="50" charset="-78"/>
            </a:endParaRPr>
          </a:p>
          <a:p>
            <a:r>
              <a:rPr lang="fa-IR" dirty="0" smtClean="0">
                <a:latin typeface="Adobe نسخ Medium" pitchFamily="50" charset="-78"/>
                <a:cs typeface="Adobe نسخ Medium" pitchFamily="50" charset="-78"/>
              </a:rPr>
              <a:t>۲</a:t>
            </a:r>
            <a:r>
              <a:rPr lang="en-US" dirty="0" smtClean="0">
                <a:latin typeface="Adobe نسخ Medium" pitchFamily="50" charset="-78"/>
                <a:cs typeface="Adobe نسخ Medium" pitchFamily="50" charset="-78"/>
              </a:rPr>
              <a:t>- </a:t>
            </a:r>
            <a:r>
              <a:rPr lang="fa-IR" dirty="0" smtClean="0">
                <a:latin typeface="Adobe نسخ Medium" pitchFamily="50" charset="-78"/>
                <a:cs typeface="Adobe نسخ Medium" pitchFamily="50" charset="-78"/>
              </a:rPr>
              <a:t>کارتراش یا</a:t>
            </a:r>
            <a:r>
              <a:rPr lang="en-US" dirty="0" smtClean="0">
                <a:latin typeface="Adobe نسخ Medium" pitchFamily="50" charset="-78"/>
                <a:cs typeface="Adobe نسخ Medium" pitchFamily="50" charset="-78"/>
              </a:rPr>
              <a:t> </a:t>
            </a:r>
            <a:r>
              <a:rPr lang="fa-IR" b="1" dirty="0" smtClean="0">
                <a:latin typeface="Adobe نسخ Medium" pitchFamily="50" charset="-78"/>
                <a:cs typeface="Adobe نسخ Medium" pitchFamily="50" charset="-78"/>
              </a:rPr>
              <a:t>کَلتراش</a:t>
            </a:r>
            <a:r>
              <a:rPr lang="en-US" dirty="0" smtClean="0">
                <a:latin typeface="Adobe نسخ Medium" pitchFamily="50" charset="-78"/>
                <a:cs typeface="Adobe نسخ Medium" pitchFamily="50" charset="-78"/>
              </a:rPr>
              <a:t> </a:t>
            </a:r>
            <a:r>
              <a:rPr lang="fa-IR" dirty="0" smtClean="0">
                <a:latin typeface="Adobe نسخ Medium" pitchFamily="50" charset="-78"/>
                <a:cs typeface="Adobe نسخ Medium" pitchFamily="50" charset="-78"/>
              </a:rPr>
              <a:t>افزاری است برای تراشیدن گل چسبیده به سنگ گل‌فشاری یا زمین (به هنگام ورز دادن گل). </a:t>
            </a:r>
            <a:endParaRPr lang="en-US" dirty="0" smtClean="0">
              <a:latin typeface="Adobe نسخ Medium" pitchFamily="50" charset="-78"/>
              <a:cs typeface="Adobe نسخ Medium" pitchFamily="50" charset="-78"/>
            </a:endParaRPr>
          </a:p>
          <a:p>
            <a:r>
              <a:rPr lang="fa-IR" dirty="0" smtClean="0">
                <a:latin typeface="Adobe نسخ Medium" pitchFamily="50" charset="-78"/>
                <a:cs typeface="Adobe نسخ Medium" pitchFamily="50" charset="-78"/>
              </a:rPr>
              <a:t>۳</a:t>
            </a:r>
            <a:r>
              <a:rPr lang="en-US" dirty="0" smtClean="0">
                <a:latin typeface="Adobe نسخ Medium" pitchFamily="50" charset="-78"/>
                <a:cs typeface="Adobe نسخ Medium" pitchFamily="50" charset="-78"/>
              </a:rPr>
              <a:t>- </a:t>
            </a:r>
            <a:r>
              <a:rPr lang="fa-IR" b="1" dirty="0" smtClean="0">
                <a:latin typeface="Adobe نسخ Medium" pitchFamily="50" charset="-78"/>
                <a:cs typeface="Adobe نسخ Medium" pitchFamily="50" charset="-78"/>
              </a:rPr>
              <a:t>کاسه لعابی</a:t>
            </a:r>
            <a:r>
              <a:rPr lang="en-US" dirty="0" smtClean="0">
                <a:latin typeface="Adobe نسخ Medium" pitchFamily="50" charset="-78"/>
                <a:cs typeface="Adobe نسخ Medium" pitchFamily="50" charset="-78"/>
              </a:rPr>
              <a:t>: </a:t>
            </a:r>
            <a:r>
              <a:rPr lang="fa-IR" dirty="0" smtClean="0">
                <a:latin typeface="Adobe نسخ Medium" pitchFamily="50" charset="-78"/>
                <a:cs typeface="Adobe نسخ Medium" pitchFamily="50" charset="-78"/>
              </a:rPr>
              <a:t>در سمت راست سفالگر یک کاسه لعابی قرار گرفته و در آن آب ریخته‌اند. سفالگر هنگام کار، با آب این کاسه دستهای خود را تر می‌کند تا گل به آن نچسبد و کار ساخت سفالینه به سهولت انجام پذیرد</a:t>
            </a:r>
            <a:r>
              <a:rPr lang="en-US" dirty="0" smtClean="0">
                <a:latin typeface="Adobe نسخ Medium" pitchFamily="50" charset="-78"/>
                <a:cs typeface="Adobe نسخ Medium" pitchFamily="50" charset="-78"/>
              </a:rPr>
              <a:t>.</a:t>
            </a:r>
          </a:p>
          <a:p>
            <a:endParaRPr lang="fa-IR" dirty="0">
              <a:latin typeface="Adobe نسخ Medium" pitchFamily="50" charset="-78"/>
              <a:cs typeface="Adobe نسخ Medium" pitchFamily="50" charset="-78"/>
            </a:endParaRPr>
          </a:p>
        </p:txBody>
      </p:sp>
    </p:spTree>
  </p:cSld>
  <p:clrMapOvr>
    <a:masterClrMapping/>
  </p:clrMapOvr>
  <p:transition spd="slow" advTm="12746">
    <p:wheel spokes="8"/>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r" rtl="0"/>
            <a:r>
              <a:rPr lang="fa-IR" sz="2600" b="1" dirty="0" smtClean="0">
                <a:latin typeface="Adobe نسخ Medium" pitchFamily="50" charset="-78"/>
                <a:cs typeface="Adobe نسخ Medium" pitchFamily="50" charset="-78"/>
              </a:rPr>
              <a:t>۴</a:t>
            </a:r>
            <a:r>
              <a:rPr lang="en-US" sz="2600" b="1" dirty="0" smtClean="0">
                <a:latin typeface="Adobe نسخ Medium" pitchFamily="50" charset="-78"/>
                <a:cs typeface="Adobe نسخ Medium" pitchFamily="50" charset="-78"/>
              </a:rPr>
              <a:t>- </a:t>
            </a:r>
            <a:r>
              <a:rPr lang="fa-IR" sz="2600" b="1" dirty="0" smtClean="0">
                <a:latin typeface="Adobe نسخ Medium" pitchFamily="50" charset="-78"/>
                <a:cs typeface="Adobe نسخ Medium" pitchFamily="50" charset="-78"/>
              </a:rPr>
              <a:t>سوزن: سوزنی است با دسته‌ای کوتاه و چوبی که برای کارهایی همچون کم کردن گل، برش دادن و خط انداختن ظرف در حال ساخت به کار می‌رود</a:t>
            </a:r>
            <a:r>
              <a:rPr lang="en-US" sz="2600" b="1" dirty="0" smtClean="0">
                <a:latin typeface="Adobe نسخ Medium" pitchFamily="50" charset="-78"/>
                <a:cs typeface="Adobe نسخ Medium" pitchFamily="50" charset="-78"/>
              </a:rPr>
              <a:t>.</a:t>
            </a:r>
            <a:br>
              <a:rPr lang="en-US" sz="2600" b="1" dirty="0" smtClean="0">
                <a:latin typeface="Adobe نسخ Medium" pitchFamily="50" charset="-78"/>
                <a:cs typeface="Adobe نسخ Medium" pitchFamily="50" charset="-78"/>
              </a:rPr>
            </a:br>
            <a:endParaRPr lang="fa-IR" sz="2600" b="1" dirty="0">
              <a:latin typeface="Adobe نسخ Medium" pitchFamily="50" charset="-78"/>
              <a:cs typeface="Adobe نسخ Medium" pitchFamily="50" charset="-78"/>
            </a:endParaRPr>
          </a:p>
        </p:txBody>
      </p:sp>
      <p:sp>
        <p:nvSpPr>
          <p:cNvPr id="3" name="Content Placeholder 2"/>
          <p:cNvSpPr>
            <a:spLocks noGrp="1"/>
          </p:cNvSpPr>
          <p:nvPr>
            <p:ph idx="1"/>
          </p:nvPr>
        </p:nvSpPr>
        <p:spPr/>
        <p:txBody>
          <a:bodyPr/>
          <a:lstStyle/>
          <a:p>
            <a:r>
              <a:rPr lang="fa-IR" dirty="0" smtClean="0">
                <a:latin typeface="Adobe نسخ Medium" pitchFamily="50" charset="-78"/>
                <a:cs typeface="Adobe نسخ Medium" pitchFamily="50" charset="-78"/>
              </a:rPr>
              <a:t>۵</a:t>
            </a:r>
            <a:r>
              <a:rPr lang="en-US" dirty="0" smtClean="0">
                <a:latin typeface="Adobe نسخ Medium" pitchFamily="50" charset="-78"/>
                <a:cs typeface="Adobe نسخ Medium" pitchFamily="50" charset="-78"/>
              </a:rPr>
              <a:t>- </a:t>
            </a:r>
            <a:r>
              <a:rPr lang="fa-IR" b="1" dirty="0" smtClean="0">
                <a:latin typeface="Adobe نسخ Medium" pitchFamily="50" charset="-78"/>
                <a:cs typeface="Adobe نسخ Medium" pitchFamily="50" charset="-78"/>
              </a:rPr>
              <a:t>تیماج</a:t>
            </a:r>
            <a:r>
              <a:rPr lang="en-US" dirty="0" smtClean="0">
                <a:latin typeface="Adobe نسخ Medium" pitchFamily="50" charset="-78"/>
                <a:cs typeface="Adobe نسخ Medium" pitchFamily="50" charset="-78"/>
              </a:rPr>
              <a:t>: </a:t>
            </a:r>
            <a:r>
              <a:rPr lang="fa-IR" dirty="0" smtClean="0">
                <a:latin typeface="Adobe نسخ Medium" pitchFamily="50" charset="-78"/>
                <a:cs typeface="Adobe نسخ Medium" pitchFamily="50" charset="-78"/>
              </a:rPr>
              <a:t>پاره‌چرمی است که سفالگر برای هموار کردن لبه سفالین آن را تا می‌کند و انگشت‌های شست و نشانی خود بر لبه سفالینه چنان نگاه می‌دارد که یک بخش آن در درون سفالینه و بخش دیگر در بیرون جای بگیرد. با چرخیدن دستها «تیماج» لبهٔ سفالینه را یکسان هموار می‌کند.</a:t>
            </a:r>
            <a:endParaRPr lang="en-US" dirty="0" smtClean="0">
              <a:latin typeface="Adobe نسخ Medium" pitchFamily="50" charset="-78"/>
              <a:cs typeface="Adobe نسخ Medium" pitchFamily="50" charset="-78"/>
            </a:endParaRPr>
          </a:p>
          <a:p>
            <a:endParaRPr lang="fa-IR" dirty="0">
              <a:latin typeface="Adobe نسخ Medium" pitchFamily="50" charset="-78"/>
              <a:cs typeface="Adobe نسخ Medium" pitchFamily="50" charset="-78"/>
            </a:endParaRPr>
          </a:p>
        </p:txBody>
      </p:sp>
      <p:pic>
        <p:nvPicPr>
          <p:cNvPr id="5" name="Picture 4" descr="https://upload.wikimedia.org/wikipedia/fa/thumb/6/66/Lalejin_workshop.JPG/300px-Lalejin_workshop.JPG">
            <a:hlinkClick r:id="rId2"/>
          </p:cNvPr>
          <p:cNvPicPr/>
          <p:nvPr/>
        </p:nvPicPr>
        <p:blipFill>
          <a:blip r:embed="rId3"/>
          <a:srcRect/>
          <a:stretch>
            <a:fillRect/>
          </a:stretch>
        </p:blipFill>
        <p:spPr bwMode="auto">
          <a:xfrm>
            <a:off x="2643174" y="3857628"/>
            <a:ext cx="3643338" cy="2571753"/>
          </a:xfrm>
          <a:prstGeom prst="rect">
            <a:avLst/>
          </a:prstGeom>
          <a:noFill/>
          <a:ln w="9525">
            <a:noFill/>
            <a:miter lim="800000"/>
            <a:headEnd/>
            <a:tailEnd/>
          </a:ln>
        </p:spPr>
      </p:pic>
    </p:spTree>
  </p:cSld>
  <p:clrMapOvr>
    <a:masterClrMapping/>
  </p:clrMapOvr>
  <p:transition spd="slow" advTm="12746">
    <p:wheel spokes="8"/>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r"/>
            <a:r>
              <a:rPr lang="en-US" sz="2300" dirty="0" smtClean="0">
                <a:latin typeface="Adobe نسخ Medium" pitchFamily="50" charset="-78"/>
                <a:cs typeface="Adobe نسخ Medium" pitchFamily="50" charset="-78"/>
              </a:rPr>
              <a:t>- </a:t>
            </a:r>
            <a:r>
              <a:rPr lang="fa-IR" sz="2300" b="1" dirty="0" smtClean="0">
                <a:latin typeface="Adobe نسخ Medium" pitchFamily="50" charset="-78"/>
                <a:cs typeface="Adobe نسخ Medium" pitchFamily="50" charset="-78"/>
              </a:rPr>
              <a:t>مُشْتَه</a:t>
            </a:r>
            <a:r>
              <a:rPr lang="en-US" sz="2300" dirty="0" smtClean="0">
                <a:latin typeface="Adobe نسخ Medium" pitchFamily="50" charset="-78"/>
                <a:cs typeface="Adobe نسخ Medium" pitchFamily="50" charset="-78"/>
              </a:rPr>
              <a:t>: </a:t>
            </a:r>
            <a:r>
              <a:rPr lang="fa-IR" sz="2300" dirty="0" smtClean="0">
                <a:latin typeface="Adobe نسخ Medium" pitchFamily="50" charset="-78"/>
                <a:cs typeface="Adobe نسخ Medium" pitchFamily="50" charset="-78"/>
              </a:rPr>
              <a:t>افزاری است مسی، نازک و تخت که به شکل مثلثی با گوشه های گرد است و آن را هنگام کار و چرخیدن دستگاه برای هموار شدن سطح بیرونی سفالینه نگاه می‌دارند تا ظاهر ظرف صاف شود</a:t>
            </a:r>
            <a:r>
              <a:rPr lang="en-US" sz="2300" dirty="0" smtClean="0">
                <a:latin typeface="Adobe نسخ Medium" pitchFamily="50" charset="-78"/>
                <a:cs typeface="Adobe نسخ Medium" pitchFamily="50" charset="-78"/>
              </a:rPr>
              <a:t>.</a:t>
            </a:r>
            <a:endParaRPr lang="fa-IR" sz="2300" dirty="0">
              <a:latin typeface="Adobe نسخ Medium" pitchFamily="50" charset="-78"/>
              <a:cs typeface="Adobe نسخ Medium" pitchFamily="50" charset="-78"/>
            </a:endParaRPr>
          </a:p>
        </p:txBody>
      </p:sp>
      <p:sp>
        <p:nvSpPr>
          <p:cNvPr id="3" name="Content Placeholder 2"/>
          <p:cNvSpPr>
            <a:spLocks noGrp="1"/>
          </p:cNvSpPr>
          <p:nvPr>
            <p:ph idx="1"/>
          </p:nvPr>
        </p:nvSpPr>
        <p:spPr/>
        <p:txBody>
          <a:bodyPr>
            <a:noAutofit/>
          </a:bodyPr>
          <a:lstStyle/>
          <a:p>
            <a:r>
              <a:rPr lang="fa-IR" sz="2300" dirty="0" smtClean="0">
                <a:latin typeface="Adobe نسخ Medium" pitchFamily="50" charset="-78"/>
                <a:cs typeface="Adobe نسخ Medium" pitchFamily="50" charset="-78"/>
              </a:rPr>
              <a:t>۶</a:t>
            </a:r>
            <a:r>
              <a:rPr lang="en-US" sz="2300" dirty="0" smtClean="0">
                <a:latin typeface="Adobe نسخ Medium" pitchFamily="50" charset="-78"/>
                <a:cs typeface="Adobe نسخ Medium" pitchFamily="50" charset="-78"/>
              </a:rPr>
              <a:t>- </a:t>
            </a:r>
            <a:r>
              <a:rPr lang="fa-IR" sz="2300" dirty="0" smtClean="0">
                <a:latin typeface="Adobe نسخ Medium" pitchFamily="50" charset="-78"/>
                <a:cs typeface="Adobe نسخ Medium" pitchFamily="50" charset="-78"/>
              </a:rPr>
              <a:t>مُشْتَه</a:t>
            </a:r>
            <a:r>
              <a:rPr lang="en-US" sz="2300" dirty="0" smtClean="0">
                <a:latin typeface="Adobe نسخ Medium" pitchFamily="50" charset="-78"/>
                <a:cs typeface="Adobe نسخ Medium" pitchFamily="50" charset="-78"/>
              </a:rPr>
              <a:t>: </a:t>
            </a:r>
            <a:r>
              <a:rPr lang="fa-IR" sz="2300" dirty="0" smtClean="0">
                <a:latin typeface="Adobe نسخ Medium" pitchFamily="50" charset="-78"/>
                <a:cs typeface="Adobe نسخ Medium" pitchFamily="50" charset="-78"/>
              </a:rPr>
              <a:t>افزاری است مسی، نازک و تخت که به شکل مثلثی با گوشه های گرد است و آن را هنگام کار و چرخیدن دستگاه برای هموار شدن سطح بیرونی سفالینه نگاه می‌دارند تا ظاهر ظرف صاف شود</a:t>
            </a:r>
            <a:r>
              <a:rPr lang="en-US" sz="2300" dirty="0" smtClean="0">
                <a:latin typeface="Adobe نسخ Medium" pitchFamily="50" charset="-78"/>
                <a:cs typeface="Adobe نسخ Medium" pitchFamily="50" charset="-78"/>
              </a:rPr>
              <a:t>.</a:t>
            </a:r>
          </a:p>
          <a:p>
            <a:r>
              <a:rPr lang="fa-IR" sz="2300" dirty="0" smtClean="0">
                <a:latin typeface="Adobe نسخ Medium" pitchFamily="50" charset="-78"/>
                <a:cs typeface="Adobe نسخ Medium" pitchFamily="50" charset="-78"/>
              </a:rPr>
              <a:t>۷</a:t>
            </a:r>
            <a:r>
              <a:rPr lang="en-US" sz="2300" dirty="0" smtClean="0">
                <a:latin typeface="Adobe نسخ Medium" pitchFamily="50" charset="-78"/>
                <a:cs typeface="Adobe نسخ Medium" pitchFamily="50" charset="-78"/>
              </a:rPr>
              <a:t>- </a:t>
            </a:r>
            <a:r>
              <a:rPr lang="fa-IR" sz="2300" dirty="0" smtClean="0">
                <a:latin typeface="Adobe نسخ Medium" pitchFamily="50" charset="-78"/>
                <a:cs typeface="Adobe نسخ Medium" pitchFamily="50" charset="-78"/>
              </a:rPr>
              <a:t>تراش</a:t>
            </a:r>
            <a:r>
              <a:rPr lang="en-US" sz="2300" dirty="0" smtClean="0">
                <a:latin typeface="Adobe نسخ Medium" pitchFamily="50" charset="-78"/>
                <a:cs typeface="Adobe نسخ Medium" pitchFamily="50" charset="-78"/>
              </a:rPr>
              <a:t>: </a:t>
            </a:r>
            <a:r>
              <a:rPr lang="fa-IR" sz="2300" dirty="0" smtClean="0">
                <a:latin typeface="Adobe نسخ Medium" pitchFamily="50" charset="-78"/>
                <a:cs typeface="Adobe نسخ Medium" pitchFamily="50" charset="-78"/>
              </a:rPr>
              <a:t>افزاری است آهنی و تخت به شکل</a:t>
            </a:r>
            <a:r>
              <a:rPr lang="en-US" sz="2300" dirty="0" smtClean="0">
                <a:latin typeface="Adobe نسخ Medium" pitchFamily="50" charset="-78"/>
                <a:cs typeface="Adobe نسخ Medium" pitchFamily="50" charset="-78"/>
              </a:rPr>
              <a:t> L. </a:t>
            </a:r>
            <a:r>
              <a:rPr lang="fa-IR" sz="2300" dirty="0" smtClean="0">
                <a:latin typeface="Adobe نسخ Medium" pitchFamily="50" charset="-78"/>
                <a:cs typeface="Adobe نسخ Medium" pitchFamily="50" charset="-78"/>
              </a:rPr>
              <a:t>این افزار را در تراش دادن قسمت تحتانی سفالینه به کار می‌برند.</a:t>
            </a:r>
            <a:endParaRPr lang="en-US" sz="2300" dirty="0" smtClean="0">
              <a:latin typeface="Adobe نسخ Medium" pitchFamily="50" charset="-78"/>
              <a:cs typeface="Adobe نسخ Medium" pitchFamily="50" charset="-78"/>
            </a:endParaRPr>
          </a:p>
          <a:p>
            <a:r>
              <a:rPr lang="fa-IR" sz="2300" dirty="0" smtClean="0">
                <a:latin typeface="Adobe نسخ Medium" pitchFamily="50" charset="-78"/>
                <a:cs typeface="Adobe نسخ Medium" pitchFamily="50" charset="-78"/>
              </a:rPr>
              <a:t>۸</a:t>
            </a:r>
            <a:r>
              <a:rPr lang="en-US" sz="2300" dirty="0" smtClean="0">
                <a:latin typeface="Adobe نسخ Medium" pitchFamily="50" charset="-78"/>
                <a:cs typeface="Adobe نسخ Medium" pitchFamily="50" charset="-78"/>
              </a:rPr>
              <a:t>- </a:t>
            </a:r>
            <a:r>
              <a:rPr lang="fa-IR" sz="2300" dirty="0" smtClean="0">
                <a:latin typeface="Adobe نسخ Medium" pitchFamily="50" charset="-78"/>
                <a:cs typeface="Adobe نسخ Medium" pitchFamily="50" charset="-78"/>
              </a:rPr>
              <a:t>چرخ</a:t>
            </a:r>
            <a:r>
              <a:rPr lang="en-US" sz="2300" dirty="0" smtClean="0">
                <a:latin typeface="Adobe نسخ Medium" pitchFamily="50" charset="-78"/>
                <a:cs typeface="Adobe نسخ Medium" pitchFamily="50" charset="-78"/>
              </a:rPr>
              <a:t>: </a:t>
            </a:r>
            <a:r>
              <a:rPr lang="fa-IR" sz="2300" dirty="0" smtClean="0">
                <a:latin typeface="Adobe نسخ Medium" pitchFamily="50" charset="-78"/>
                <a:cs typeface="Adobe نسخ Medium" pitchFamily="50" charset="-78"/>
              </a:rPr>
              <a:t>دستگاهی است که از چند جزء تشکیل یافته و در یک محفظه گلی - آجری جای دارد. جدیداً دستگاه چرخ کلاً از آهن ساخته می‌شود و قابلیت انتقال دارد</a:t>
            </a:r>
            <a:r>
              <a:rPr lang="en-US" sz="2300" dirty="0" smtClean="0">
                <a:latin typeface="Adobe نسخ Medium" pitchFamily="50" charset="-78"/>
                <a:cs typeface="Adobe نسخ Medium" pitchFamily="50" charset="-78"/>
              </a:rPr>
              <a:t>.</a:t>
            </a:r>
          </a:p>
          <a:p>
            <a:r>
              <a:rPr lang="fa-IR" sz="2300" dirty="0" smtClean="0">
                <a:latin typeface="Adobe نسخ Medium" pitchFamily="50" charset="-78"/>
                <a:cs typeface="Adobe نسخ Medium" pitchFamily="50" charset="-78"/>
              </a:rPr>
              <a:t>سفالگر بر روی جایگاهی که همچون نیمکتی کوچک در پشت چرخ تعبیه می گردد، می‌نشیند و بعد از چرخش چرخ، گلی را که می‌خواهد از آن سفالینه بسازد، بر روی صفحه چرخ میکوبد</a:t>
            </a:r>
            <a:r>
              <a:rPr lang="en-US" sz="2300" dirty="0" smtClean="0">
                <a:latin typeface="Adobe نسخ Medium" pitchFamily="50" charset="-78"/>
                <a:cs typeface="Adobe نسخ Medium" pitchFamily="50" charset="-78"/>
              </a:rPr>
              <a:t>.</a:t>
            </a:r>
          </a:p>
          <a:p>
            <a:r>
              <a:rPr lang="fa-IR" sz="2300" dirty="0" smtClean="0">
                <a:latin typeface="Adobe نسخ Medium" pitchFamily="50" charset="-78"/>
                <a:cs typeface="Adobe نسخ Medium" pitchFamily="50" charset="-78"/>
              </a:rPr>
              <a:t>پیوند دو صفحه گرد و میله‌های چوبی و آهنی چرخ سفالگری چنان است که هرگاه یکی از آنها را به حرکت در آورند، تمام چرخ به حرکت درمی‌آید. حدوداً سه دهه قبل از این چرخ سفالگری با ضربه کف پای سفالگر به چرخش درمی‌آمد؛ اما امروزه با استفاده از</a:t>
            </a:r>
            <a:r>
              <a:rPr lang="en-US" sz="2300" dirty="0" smtClean="0">
                <a:latin typeface="Adobe نسخ Medium" pitchFamily="50" charset="-78"/>
                <a:cs typeface="Adobe نسخ Medium" pitchFamily="50" charset="-78"/>
              </a:rPr>
              <a:t> </a:t>
            </a:r>
            <a:r>
              <a:rPr lang="fa-IR" sz="2300" dirty="0" smtClean="0">
                <a:latin typeface="Adobe نسخ Medium" pitchFamily="50" charset="-78"/>
                <a:cs typeface="Adobe نسخ Medium" pitchFamily="50" charset="-78"/>
                <a:hlinkClick r:id="rId2" tooltip="دینامو"/>
              </a:rPr>
              <a:t>دینامو</a:t>
            </a:r>
            <a:r>
              <a:rPr lang="en-US" sz="2300" dirty="0" smtClean="0">
                <a:latin typeface="Adobe نسخ Medium" pitchFamily="50" charset="-78"/>
                <a:cs typeface="Adobe نسخ Medium" pitchFamily="50" charset="-78"/>
              </a:rPr>
              <a:t> </a:t>
            </a:r>
            <a:r>
              <a:rPr lang="fa-IR" sz="2300" dirty="0" smtClean="0">
                <a:latin typeface="Adobe نسخ Medium" pitchFamily="50" charset="-78"/>
                <a:cs typeface="Adobe نسخ Medium" pitchFamily="50" charset="-78"/>
              </a:rPr>
              <a:t>و تسمه لاستیکی که رابط این دستگاه و صفحه آهنین است، چرخ را به چرخش درمی‌آورند</a:t>
            </a:r>
            <a:r>
              <a:rPr lang="en-US" sz="2300" dirty="0" smtClean="0">
                <a:latin typeface="Adobe نسخ Medium" pitchFamily="50" charset="-78"/>
                <a:cs typeface="Adobe نسخ Medium" pitchFamily="50" charset="-78"/>
              </a:rPr>
              <a:t>.</a:t>
            </a:r>
          </a:p>
          <a:p>
            <a:endParaRPr lang="fa-IR" sz="2300" dirty="0">
              <a:latin typeface="Adobe نسخ Medium" pitchFamily="50" charset="-78"/>
              <a:cs typeface="Adobe نسخ Medium" pitchFamily="50" charset="-78"/>
            </a:endParaRPr>
          </a:p>
        </p:txBody>
      </p:sp>
    </p:spTree>
  </p:cSld>
  <p:clrMapOvr>
    <a:masterClrMapping/>
  </p:clrMapOvr>
  <p:transition spd="slow" advTm="12746">
    <p:wheel spokes="8"/>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fa-IR" dirty="0" smtClean="0">
                <a:latin typeface="Adobe نسخ Medium" pitchFamily="50" charset="-78"/>
                <a:cs typeface="Adobe نسخ Medium" pitchFamily="50" charset="-78"/>
              </a:rPr>
              <a:t>۹</a:t>
            </a:r>
            <a:r>
              <a:rPr lang="en-US" dirty="0" smtClean="0">
                <a:latin typeface="Adobe نسخ Medium" pitchFamily="50" charset="-78"/>
                <a:cs typeface="Adobe نسخ Medium" pitchFamily="50" charset="-78"/>
              </a:rPr>
              <a:t>- </a:t>
            </a:r>
            <a:r>
              <a:rPr lang="fa-IR" b="1" dirty="0" smtClean="0">
                <a:latin typeface="Adobe نسخ Medium" pitchFamily="50" charset="-78"/>
                <a:cs typeface="Adobe نسخ Medium" pitchFamily="50" charset="-78"/>
              </a:rPr>
              <a:t>قالب</a:t>
            </a:r>
            <a:r>
              <a:rPr lang="en-US" dirty="0" smtClean="0">
                <a:latin typeface="Adobe نسخ Medium" pitchFamily="50" charset="-78"/>
                <a:cs typeface="Adobe نسخ Medium" pitchFamily="50" charset="-78"/>
              </a:rPr>
              <a:t>: </a:t>
            </a:r>
            <a:r>
              <a:rPr lang="fa-IR" dirty="0" smtClean="0">
                <a:latin typeface="Adobe نسخ Medium" pitchFamily="50" charset="-78"/>
                <a:cs typeface="Adobe نسخ Medium" pitchFamily="50" charset="-78"/>
              </a:rPr>
              <a:t>صفحه چوبی یا سفالی گرد به اندازه «سر چرخ» ولی کمی نازک‌تر. هنگام کار قالب را روی «سر چرخ» می چسبانند و سفالینه های بزرگ را با قالب از روی سر چرخ بر می‌دارند و کنار می‌گذارند. سفالگر به تعداد زیاد قالب دارند؛ زیرا برای ساختن هر سفالینه یک قالب لازم است</a:t>
            </a:r>
            <a:r>
              <a:rPr lang="en-US" dirty="0" smtClean="0">
                <a:latin typeface="Adobe نسخ Medium" pitchFamily="50" charset="-78"/>
                <a:cs typeface="Adobe نسخ Medium" pitchFamily="50" charset="-78"/>
              </a:rPr>
              <a:t>.</a:t>
            </a:r>
          </a:p>
          <a:p>
            <a:r>
              <a:rPr lang="fa-IR" dirty="0" smtClean="0">
                <a:latin typeface="Adobe نسخ Medium" pitchFamily="50" charset="-78"/>
                <a:cs typeface="Adobe نسخ Medium" pitchFamily="50" charset="-78"/>
              </a:rPr>
              <a:t>۱۰</a:t>
            </a:r>
            <a:r>
              <a:rPr lang="en-US" dirty="0" smtClean="0">
                <a:latin typeface="Adobe نسخ Medium" pitchFamily="50" charset="-78"/>
                <a:cs typeface="Adobe نسخ Medium" pitchFamily="50" charset="-78"/>
              </a:rPr>
              <a:t>- </a:t>
            </a:r>
            <a:r>
              <a:rPr lang="fa-IR" b="1" dirty="0" smtClean="0">
                <a:latin typeface="Adobe نسخ Medium" pitchFamily="50" charset="-78"/>
                <a:cs typeface="Adobe نسخ Medium" pitchFamily="50" charset="-78"/>
              </a:rPr>
              <a:t>تخته</a:t>
            </a:r>
            <a:r>
              <a:rPr lang="en-US" dirty="0" smtClean="0">
                <a:latin typeface="Adobe نسخ Medium" pitchFamily="50" charset="-78"/>
                <a:cs typeface="Adobe نسخ Medium" pitchFamily="50" charset="-78"/>
              </a:rPr>
              <a:t>: </a:t>
            </a:r>
            <a:r>
              <a:rPr lang="fa-IR" dirty="0" smtClean="0">
                <a:latin typeface="Adobe نسخ Medium" pitchFamily="50" charset="-78"/>
                <a:cs typeface="Adobe نسخ Medium" pitchFamily="50" charset="-78"/>
              </a:rPr>
              <a:t>صفحه‌ای به ابعاد تقریبی ۳۰×۴۰ که از اتصال چند تخته باریک (با پهنای حدوداً ۱۰ سانتیمتر) ساخته شده و برای</a:t>
            </a:r>
            <a:r>
              <a:rPr lang="en-US" dirty="0" smtClean="0">
                <a:latin typeface="Adobe نسخ Medium" pitchFamily="50" charset="-78"/>
                <a:cs typeface="Adobe نسخ Medium" pitchFamily="50" charset="-78"/>
              </a:rPr>
              <a:t> </a:t>
            </a:r>
            <a:r>
              <a:rPr lang="fa-IR" dirty="0" smtClean="0">
                <a:latin typeface="Adobe نسخ Medium" pitchFamily="50" charset="-78"/>
                <a:cs typeface="Adobe نسخ Medium" pitchFamily="50" charset="-78"/>
                <a:hlinkClick r:id="rId2" tooltip="جابه جایی"/>
              </a:rPr>
              <a:t>جابه جایی</a:t>
            </a:r>
            <a:r>
              <a:rPr lang="en-US" dirty="0" smtClean="0">
                <a:latin typeface="Adobe نسخ Medium" pitchFamily="50" charset="-78"/>
                <a:cs typeface="Adobe نسخ Medium" pitchFamily="50" charset="-78"/>
              </a:rPr>
              <a:t> </a:t>
            </a:r>
            <a:r>
              <a:rPr lang="fa-IR" dirty="0" smtClean="0">
                <a:latin typeface="Adobe نسخ Medium" pitchFamily="50" charset="-78"/>
                <a:cs typeface="Adobe نسخ Medium" pitchFamily="50" charset="-78"/>
              </a:rPr>
              <a:t>سفالینه‌های کوچک به کار می‌رود</a:t>
            </a:r>
            <a:r>
              <a:rPr lang="en-US" dirty="0" smtClean="0">
                <a:latin typeface="Adobe نسخ Medium" pitchFamily="50" charset="-78"/>
                <a:cs typeface="Adobe نسخ Medium" pitchFamily="50" charset="-78"/>
              </a:rPr>
              <a:t>.</a:t>
            </a:r>
          </a:p>
          <a:p>
            <a:endParaRPr lang="fa-IR" dirty="0">
              <a:latin typeface="Adobe نسخ Medium" pitchFamily="50" charset="-78"/>
              <a:cs typeface="Adobe نسخ Medium" pitchFamily="50" charset="-78"/>
            </a:endParaRPr>
          </a:p>
        </p:txBody>
      </p:sp>
    </p:spTree>
  </p:cSld>
  <p:clrMapOvr>
    <a:masterClrMapping/>
  </p:clrMapOvr>
  <p:transition spd="slow" advTm="12746">
    <p:wheel spokes="8"/>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fa-IR" b="1" dirty="0" smtClean="0">
                <a:latin typeface="Adobe نسخ Medium" pitchFamily="50" charset="-78"/>
                <a:cs typeface="Adobe نسخ Medium" pitchFamily="50" charset="-78"/>
              </a:rPr>
              <a:t>نحوه سفالگری</a:t>
            </a:r>
            <a:endParaRPr lang="en-US" dirty="0" smtClean="0">
              <a:latin typeface="Adobe نسخ Medium" pitchFamily="50" charset="-78"/>
              <a:cs typeface="Adobe نسخ Medium" pitchFamily="50" charset="-78"/>
            </a:endParaRPr>
          </a:p>
          <a:p>
            <a:r>
              <a:rPr lang="fa-IR" dirty="0" smtClean="0">
                <a:latin typeface="Adobe نسخ Medium" pitchFamily="50" charset="-78"/>
                <a:cs typeface="Adobe نسخ Medium" pitchFamily="50" charset="-78"/>
              </a:rPr>
              <a:t>نخست سفالگر پشت دستگاه روی یک صندلی می‌نشیند و پای خود را بر صفحه زیرین چرخ می‌گذارد و با جنبشی چرخ را به گردش در می‌آورد. سپس یکی از چانه‌های کله قندی گل را بر قالبی که «روی سر چرخ» گذاشته شده‌است، می‌گذرد و دیواره آن را با انگشتان دو دست آهسته آهسته به سوی پایین می‌کشد و به روی قالب که با آب تر کرده‌است می‌چسباند. برای اینکه گل به قالب نچسبد پس از گذشتن آن کمی خاک نرم در میان رویه قالب می‌پاشد ولی بقیه رویه آن را با آب تر می‌کند. این خاک نرم نمی‌گذارد که گل به قالب بچسبد و اگر بچسبد پس از خشک شدن شدن ترک بر می‌دارد</a:t>
            </a:r>
            <a:r>
              <a:rPr lang="en-US" dirty="0" smtClean="0">
                <a:latin typeface="Adobe نسخ Medium" pitchFamily="50" charset="-78"/>
                <a:cs typeface="Adobe نسخ Medium" pitchFamily="50" charset="-78"/>
              </a:rPr>
              <a:t>.</a:t>
            </a:r>
          </a:p>
          <a:p>
            <a:endParaRPr lang="fa-IR" dirty="0">
              <a:latin typeface="Adobe نسخ Medium" pitchFamily="50" charset="-78"/>
              <a:cs typeface="Adobe نسخ Medium" pitchFamily="50" charset="-78"/>
            </a:endParaRPr>
          </a:p>
        </p:txBody>
      </p:sp>
    </p:spTree>
  </p:cSld>
  <p:clrMapOvr>
    <a:masterClrMapping/>
  </p:clrMapOvr>
  <p:transition spd="slow" advTm="12746">
    <p:wheel spokes="8"/>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fa-IR" dirty="0" smtClean="0">
                <a:latin typeface="Adobe نسخ Medium" pitchFamily="50" charset="-78"/>
                <a:cs typeface="Adobe نسخ Medium" pitchFamily="50" charset="-78"/>
              </a:rPr>
              <a:t>گلهای پس از آنچه در بالا یاد شد، سفالگر با بالا بردن دو دست خود درکنار دیواره گل، آن را هموار و کم کم زیادی را از آن جدا می‌کند و رفته رفته به شکلی که می‌خواهد در می‌آورد. برای خالی کردن درون گل و نازک کردن دیواره آن، شست دست چپ را در میان آن می‌گذارد و اندک اندک تا آنجا که می‌تواند فرو می‌برد. دست راست او همواره به دیواره گل است تا نریزد. پس از اینکه گل به شکل ظرفی که می‌خواهد در آمد آن را با «مُشْتَه» هموار می‌کند و گلهای زیادی را در لبه ظرف گرد آمده‌است با سوزن می‌گیرد و لبه ظرف را هموار می‌کند. دراین هنگام کار ساختمان ظرف، در یک مرحله به پایان رسیده‌است. آن را با قالب</a:t>
            </a:r>
            <a:endParaRPr lang="fa-IR" dirty="0">
              <a:latin typeface="Adobe نسخ Medium" pitchFamily="50" charset="-78"/>
              <a:cs typeface="Adobe نسخ Medium" pitchFamily="50" charset="-78"/>
            </a:endParaRPr>
          </a:p>
        </p:txBody>
      </p:sp>
    </p:spTree>
  </p:cSld>
  <p:clrMapOvr>
    <a:masterClrMapping/>
  </p:clrMapOvr>
  <p:transition spd="slow" advTm="12746">
    <p:wheel spokes="8"/>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fa-IR" dirty="0" smtClean="0">
                <a:latin typeface="Adobe نسخ Medium" pitchFamily="50" charset="-78"/>
                <a:cs typeface="Adobe نسخ Medium" pitchFamily="50" charset="-78"/>
              </a:rPr>
              <a:t>از روی چرخ بر می‌دارد و در جایگاه سر پوشیده‌ای که چند هواکش درسقف دارد و در جایگاه سر پوشیده‌ای که چند هواکش درسقف دارد می‌چیند. سفالینه دوازده ساعت در آنجا می‌ماند تا اندکی خشک شود و پس از آن و با افزارهایی که در بالا یاد شد می‌تراشد و نقشهایی در آن پدید می‌آورد</a:t>
            </a:r>
            <a:r>
              <a:rPr lang="en-US" dirty="0" smtClean="0">
                <a:latin typeface="Adobe نسخ Medium" pitchFamily="50" charset="-78"/>
                <a:cs typeface="Adobe نسخ Medium" pitchFamily="50" charset="-78"/>
              </a:rPr>
              <a:t>.</a:t>
            </a:r>
          </a:p>
          <a:p>
            <a:r>
              <a:rPr lang="fa-IR" dirty="0" smtClean="0">
                <a:latin typeface="Adobe نسخ Medium" pitchFamily="50" charset="-78"/>
                <a:cs typeface="Adobe نسخ Medium" pitchFamily="50" charset="-78"/>
              </a:rPr>
              <a:t>پس از تراش، ظرف را یک شبانه روز در جایی از کارگاه که آفتاب نمی‌تابد می‌گذارند تا نترکد و سپس آن را برای خشک شدن، در آفتاب می‌گذارند و پس از آنکه خشک شد به کوره می‌برند و برای پختن در کوره می‌چینند، پس از پختن، سفالینه را لعابکاری می‌کنندو دوباره به کوره می‌برند تا لعاب آن بپزد</a:t>
            </a:r>
            <a:r>
              <a:rPr lang="en-US" dirty="0" smtClean="0">
                <a:latin typeface="Adobe نسخ Medium" pitchFamily="50" charset="-78"/>
                <a:cs typeface="Adobe نسخ Medium" pitchFamily="50" charset="-78"/>
              </a:rPr>
              <a:t>.</a:t>
            </a:r>
          </a:p>
          <a:p>
            <a:endParaRPr lang="fa-IR" dirty="0">
              <a:latin typeface="Adobe نسخ Medium" pitchFamily="50" charset="-78"/>
              <a:cs typeface="Adobe نسخ Medium" pitchFamily="50" charset="-78"/>
            </a:endParaRPr>
          </a:p>
        </p:txBody>
      </p:sp>
    </p:spTree>
  </p:cSld>
  <p:clrMapOvr>
    <a:masterClrMapping/>
  </p:clrMapOvr>
  <p:transition spd="slow" advTm="12746">
    <p:wheel spokes="8"/>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2" algn="r" rtl="1"/>
            <a:r>
              <a:rPr lang="fa-IR" sz="3600" dirty="0" smtClean="0">
                <a:latin typeface="Adobe نسخ Medium" pitchFamily="50" charset="-78"/>
                <a:cs typeface="Adobe نسخ Medium" pitchFamily="50" charset="-78"/>
              </a:rPr>
              <a:t>کوره</a:t>
            </a:r>
            <a:r>
              <a:rPr lang="en-US" sz="3600" dirty="0" smtClean="0">
                <a:latin typeface="Adobe نسخ Medium" pitchFamily="50" charset="-78"/>
                <a:cs typeface="Adobe نسخ Medium" pitchFamily="50" charset="-78"/>
              </a:rPr>
              <a:t> </a:t>
            </a:r>
            <a:r>
              <a:rPr lang="fa-IR" sz="3600" dirty="0" smtClean="0">
                <a:latin typeface="Adobe نسخ Medium" pitchFamily="50" charset="-78"/>
                <a:cs typeface="Adobe نسخ Medium" pitchFamily="50" charset="-78"/>
              </a:rPr>
              <a:t>سفالگری</a:t>
            </a:r>
            <a:r>
              <a:rPr lang="en-US" sz="3600" dirty="0" smtClean="0">
                <a:latin typeface="Adobe نسخ Medium" pitchFamily="50" charset="-78"/>
                <a:cs typeface="Adobe نسخ Medium" pitchFamily="50" charset="-78"/>
              </a:rPr>
              <a:t/>
            </a:r>
            <a:br>
              <a:rPr lang="en-US" sz="3600" dirty="0" smtClean="0">
                <a:latin typeface="Adobe نسخ Medium" pitchFamily="50" charset="-78"/>
                <a:cs typeface="Adobe نسخ Medium" pitchFamily="50" charset="-78"/>
              </a:rPr>
            </a:br>
            <a:endParaRPr lang="en-US" sz="3600" dirty="0" smtClean="0">
              <a:latin typeface="Adobe نسخ Medium" pitchFamily="50" charset="-78"/>
              <a:cs typeface="Adobe نسخ Medium" pitchFamily="50" charset="-78"/>
            </a:endParaRPr>
          </a:p>
        </p:txBody>
      </p:sp>
      <p:sp>
        <p:nvSpPr>
          <p:cNvPr id="3" name="Content Placeholder 2"/>
          <p:cNvSpPr>
            <a:spLocks noGrp="1"/>
          </p:cNvSpPr>
          <p:nvPr>
            <p:ph idx="1"/>
          </p:nvPr>
        </p:nvSpPr>
        <p:spPr/>
        <p:txBody>
          <a:bodyPr/>
          <a:lstStyle/>
          <a:p>
            <a:r>
              <a:rPr lang="fa-IR" dirty="0" smtClean="0">
                <a:latin typeface="Adobe نسخ Medium" pitchFamily="50" charset="-78"/>
                <a:cs typeface="Adobe نسخ Medium" pitchFamily="50" charset="-78"/>
              </a:rPr>
              <a:t>کوره‌های سفالگری از آجر ساخته شده، از دو قسمت تشکیل می‌شود: قسمت پایین (تنوره) محل قرار گرفتن مشعل بزرگ آهنی است و قسمت فوقانی محل چیده شدن ظروف سفالی است و معمولاً دارای چند ردیف طاقچه‌است. در برخی از کوره‌ها به جای این طاقچه‌ها، از تیغه‌های سفالین کمک گرفته می‌شود که به داخل شیارهای موجود در دیوار کوره فرو برده شده‌استظروف بر روی این طاقچه‌ها یا تیغه‌ها چیده می‌شوند تا آماده پختن گردند</a:t>
            </a:r>
            <a:r>
              <a:rPr lang="en-US" dirty="0" smtClean="0">
                <a:latin typeface="Adobe نسخ Medium" pitchFamily="50" charset="-78"/>
                <a:cs typeface="Adobe نسخ Medium" pitchFamily="50" charset="-78"/>
              </a:rPr>
              <a:t>.</a:t>
            </a:r>
            <a:endParaRPr lang="en-US" dirty="0">
              <a:latin typeface="Adobe نسخ Medium" pitchFamily="50" charset="-78"/>
              <a:cs typeface="Adobe نسخ Medium" pitchFamily="50" charset="-78"/>
            </a:endParaRPr>
          </a:p>
        </p:txBody>
      </p:sp>
      <p:pic>
        <p:nvPicPr>
          <p:cNvPr id="4" name="Picture 3" descr="https://upload.wikimedia.org/wikipedia/fa/thumb/7/73/Lalejin_workshop7.JPG/200px-Lalejin_workshop7.JPG">
            <a:hlinkClick r:id="rId2"/>
          </p:cNvPr>
          <p:cNvPicPr/>
          <p:nvPr/>
        </p:nvPicPr>
        <p:blipFill>
          <a:blip r:embed="rId3"/>
          <a:srcRect/>
          <a:stretch>
            <a:fillRect/>
          </a:stretch>
        </p:blipFill>
        <p:spPr bwMode="auto">
          <a:xfrm>
            <a:off x="500034" y="4500570"/>
            <a:ext cx="2714644" cy="2143130"/>
          </a:xfrm>
          <a:prstGeom prst="rect">
            <a:avLst/>
          </a:prstGeom>
          <a:noFill/>
          <a:ln w="9525">
            <a:noFill/>
            <a:miter lim="800000"/>
            <a:headEnd/>
            <a:tailEnd/>
          </a:ln>
        </p:spPr>
      </p:pic>
      <p:pic>
        <p:nvPicPr>
          <p:cNvPr id="5" name="Picture 4" descr="https://upload.wikimedia.org/wikipedia/fa/thumb/c/cf/Stove.JPG/250px-Stove.JPG">
            <a:hlinkClick r:id="rId4"/>
          </p:cNvPr>
          <p:cNvPicPr/>
          <p:nvPr/>
        </p:nvPicPr>
        <p:blipFill>
          <a:blip r:embed="rId5"/>
          <a:srcRect/>
          <a:stretch>
            <a:fillRect/>
          </a:stretch>
        </p:blipFill>
        <p:spPr bwMode="auto">
          <a:xfrm>
            <a:off x="3643306" y="4572008"/>
            <a:ext cx="2571768" cy="2000264"/>
          </a:xfrm>
          <a:prstGeom prst="rect">
            <a:avLst/>
          </a:prstGeom>
          <a:noFill/>
          <a:ln w="9525">
            <a:noFill/>
            <a:miter lim="800000"/>
            <a:headEnd/>
            <a:tailEnd/>
          </a:ln>
        </p:spPr>
      </p:pic>
    </p:spTree>
  </p:cSld>
  <p:clrMapOvr>
    <a:masterClrMapping/>
  </p:clrMapOvr>
  <p:transition spd="slow" advTm="12746">
    <p:wheel spokes="8"/>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fa-IR" sz="3600" b="1" dirty="0" smtClean="0">
                <a:latin typeface="Adobe نسخ Medium" pitchFamily="50" charset="-78"/>
                <a:cs typeface="Adobe نسخ Medium" pitchFamily="50" charset="-78"/>
              </a:rPr>
              <a:t>پختن سفالینه</a:t>
            </a:r>
            <a:r>
              <a:rPr lang="en-US" sz="3600" dirty="0" smtClean="0">
                <a:latin typeface="Adobe نسخ Medium" pitchFamily="50" charset="-78"/>
                <a:cs typeface="Adobe نسخ Medium" pitchFamily="50" charset="-78"/>
              </a:rPr>
              <a:t/>
            </a:r>
            <a:br>
              <a:rPr lang="en-US" sz="3600" dirty="0" smtClean="0">
                <a:latin typeface="Adobe نسخ Medium" pitchFamily="50" charset="-78"/>
                <a:cs typeface="Adobe نسخ Medium" pitchFamily="50" charset="-78"/>
              </a:rPr>
            </a:br>
            <a:endParaRPr lang="fa-IR" sz="3600" dirty="0">
              <a:latin typeface="Adobe نسخ Medium" pitchFamily="50" charset="-78"/>
              <a:cs typeface="Adobe نسخ Medium" pitchFamily="50" charset="-78"/>
            </a:endParaRPr>
          </a:p>
        </p:txBody>
      </p:sp>
      <p:sp>
        <p:nvSpPr>
          <p:cNvPr id="3" name="Content Placeholder 2"/>
          <p:cNvSpPr>
            <a:spLocks noGrp="1"/>
          </p:cNvSpPr>
          <p:nvPr>
            <p:ph idx="1"/>
          </p:nvPr>
        </p:nvSpPr>
        <p:spPr/>
        <p:txBody>
          <a:bodyPr>
            <a:normAutofit lnSpcReduction="10000"/>
          </a:bodyPr>
          <a:lstStyle/>
          <a:p>
            <a:r>
              <a:rPr lang="fa-IR" dirty="0" smtClean="0">
                <a:latin typeface="Adobe نسخ Medium" pitchFamily="50" charset="-78"/>
                <a:cs typeface="Adobe نسخ Medium" pitchFamily="50" charset="-78"/>
              </a:rPr>
              <a:t>پیش از آن که کوره را روشن کنند استاد در کوره می‌رود و شاگردان سفالینه‌های لعاب زده را یکی یکی به او می‌دهند و او آنها را روی طاقچه‌ها می‌چیند. استاد سفالینه‌ها را چنان می‌چیند که آنهائی را که رنگ مشگی دارند به آتش</a:t>
            </a:r>
            <a:r>
              <a:rPr lang="en-US" dirty="0" smtClean="0">
                <a:latin typeface="Adobe نسخ Medium" pitchFamily="50" charset="-78"/>
                <a:cs typeface="Adobe نسخ Medium" pitchFamily="50" charset="-78"/>
              </a:rPr>
              <a:t> </a:t>
            </a:r>
            <a:r>
              <a:rPr lang="fa-IR" dirty="0" smtClean="0">
                <a:latin typeface="Adobe نسخ Medium" pitchFamily="50" charset="-78"/>
                <a:cs typeface="Adobe نسخ Medium" pitchFamily="50" charset="-78"/>
                <a:hlinkClick r:id="rId2" tooltip="نزدیک تر"/>
              </a:rPr>
              <a:t>نزدیک تر</a:t>
            </a:r>
            <a:r>
              <a:rPr lang="en-US" dirty="0" smtClean="0">
                <a:latin typeface="Adobe نسخ Medium" pitchFamily="50" charset="-78"/>
                <a:cs typeface="Adobe نسخ Medium" pitchFamily="50" charset="-78"/>
              </a:rPr>
              <a:t> </a:t>
            </a:r>
            <a:r>
              <a:rPr lang="fa-IR" dirty="0" smtClean="0">
                <a:latin typeface="Adobe نسخ Medium" pitchFamily="50" charset="-78"/>
                <a:cs typeface="Adobe نسخ Medium" pitchFamily="50" charset="-78"/>
              </a:rPr>
              <a:t>و آنهایی که رنگ زرد خورده‌اند از آتش دور تر باشد و نیز دقت می‌کنند که سفالینه‌ها از هم فاصله‌ای داشته باشند تا به هم نچسبند زیرا اگر هنگام پختن به هم بچسبند پس از آن از هم جدا نمی‌شوند. برای این که ظرف‌های بر هم چیده به هم نچسبد، سه شاخه‌ای سفالین به نام « سه پایه» به کار می‌برند. شکل سه پایه‌ها گاهی کمی با هم فرق و بستگی به نوع سفالینه‌ها دارد. چون جای سه پایه پس از پختن در ظرفها باقی می‌ماند، برای پختن سینی وظرف سفالینی به نام « قابلمه» می‌گذارند</a:t>
            </a:r>
            <a:endParaRPr lang="fa-IR" dirty="0">
              <a:latin typeface="Adobe نسخ Medium" pitchFamily="50" charset="-78"/>
              <a:cs typeface="Adobe نسخ Medium" pitchFamily="50" charset="-78"/>
            </a:endParaRPr>
          </a:p>
        </p:txBody>
      </p:sp>
    </p:spTree>
  </p:cSld>
  <p:clrMapOvr>
    <a:masterClrMapping/>
  </p:clrMapOvr>
  <p:transition spd="slow" advTm="12746">
    <p:wheel spokes="8"/>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4348" y="274638"/>
            <a:ext cx="7715304" cy="654032"/>
          </a:xfrm>
        </p:spPr>
        <p:txBody>
          <a:bodyPr>
            <a:normAutofit fontScale="90000"/>
          </a:bodyPr>
          <a:lstStyle/>
          <a:p>
            <a:pPr algn="r" rtl="1"/>
            <a:r>
              <a:rPr lang="fa-IR" dirty="0" smtClean="0">
                <a:cs typeface="B Titr" pitchFamily="2" charset="-78"/>
              </a:rPr>
              <a:t>اندوخته طبیعی و ظروف سفالی آشپزخانه</a:t>
            </a:r>
            <a:endParaRPr lang="en-US" dirty="0">
              <a:solidFill>
                <a:srgbClr val="FF0000"/>
              </a:solidFill>
              <a:cs typeface="B Titr" pitchFamily="2" charset="-78"/>
            </a:endParaRPr>
          </a:p>
        </p:txBody>
      </p:sp>
      <p:pic>
        <p:nvPicPr>
          <p:cNvPr id="22530" name="Picture 2"/>
          <p:cNvPicPr>
            <a:picLocks noChangeAspect="1" noChangeArrowheads="1"/>
          </p:cNvPicPr>
          <p:nvPr/>
        </p:nvPicPr>
        <p:blipFill>
          <a:blip r:embed="rId3" cstate="print"/>
          <a:srcRect/>
          <a:stretch>
            <a:fillRect/>
          </a:stretch>
        </p:blipFill>
        <p:spPr bwMode="auto">
          <a:xfrm>
            <a:off x="6429388" y="2857496"/>
            <a:ext cx="2455211" cy="2961843"/>
          </a:xfrm>
          <a:prstGeom prst="rect">
            <a:avLst/>
          </a:prstGeom>
          <a:noFill/>
          <a:ln w="9525">
            <a:noFill/>
            <a:miter lim="800000"/>
            <a:headEnd/>
            <a:tailEnd/>
          </a:ln>
          <a:effectLst/>
        </p:spPr>
      </p:pic>
      <p:pic>
        <p:nvPicPr>
          <p:cNvPr id="22531" name="Picture 3"/>
          <p:cNvPicPr>
            <a:picLocks noChangeAspect="1" noChangeArrowheads="1"/>
          </p:cNvPicPr>
          <p:nvPr/>
        </p:nvPicPr>
        <p:blipFill>
          <a:blip r:embed="rId4" cstate="print"/>
          <a:srcRect/>
          <a:stretch>
            <a:fillRect/>
          </a:stretch>
        </p:blipFill>
        <p:spPr bwMode="auto">
          <a:xfrm>
            <a:off x="3500430" y="2857496"/>
            <a:ext cx="2643206" cy="2766556"/>
          </a:xfrm>
          <a:prstGeom prst="rect">
            <a:avLst/>
          </a:prstGeom>
          <a:ln>
            <a:noFill/>
          </a:ln>
          <a:effectLst>
            <a:softEdge rad="112500"/>
          </a:effectLst>
        </p:spPr>
      </p:pic>
      <p:pic>
        <p:nvPicPr>
          <p:cNvPr id="22532" name="Picture 4"/>
          <p:cNvPicPr>
            <a:picLocks noChangeAspect="1" noChangeArrowheads="1"/>
          </p:cNvPicPr>
          <p:nvPr/>
        </p:nvPicPr>
        <p:blipFill>
          <a:blip r:embed="rId5" cstate="print"/>
          <a:srcRect/>
          <a:stretch>
            <a:fillRect/>
          </a:stretch>
        </p:blipFill>
        <p:spPr bwMode="auto">
          <a:xfrm>
            <a:off x="285720" y="4550304"/>
            <a:ext cx="2714644" cy="2027393"/>
          </a:xfrm>
          <a:prstGeom prst="rect">
            <a:avLst/>
          </a:prstGeom>
          <a:noFill/>
          <a:ln w="9525">
            <a:noFill/>
            <a:miter lim="800000"/>
            <a:headEnd/>
            <a:tailEnd/>
          </a:ln>
          <a:effectLst/>
        </p:spPr>
      </p:pic>
      <p:pic>
        <p:nvPicPr>
          <p:cNvPr id="22533" name="Picture 5"/>
          <p:cNvPicPr>
            <a:picLocks noChangeAspect="1" noChangeArrowheads="1"/>
          </p:cNvPicPr>
          <p:nvPr/>
        </p:nvPicPr>
        <p:blipFill>
          <a:blip r:embed="rId6" cstate="print"/>
          <a:srcRect/>
          <a:stretch>
            <a:fillRect/>
          </a:stretch>
        </p:blipFill>
        <p:spPr bwMode="auto">
          <a:xfrm>
            <a:off x="285720" y="2214554"/>
            <a:ext cx="2714644" cy="2166557"/>
          </a:xfrm>
          <a:prstGeom prst="rect">
            <a:avLst/>
          </a:prstGeom>
          <a:noFill/>
          <a:ln w="9525">
            <a:noFill/>
            <a:miter lim="800000"/>
            <a:headEnd/>
            <a:tailEnd/>
          </a:ln>
          <a:effectLst/>
        </p:spPr>
      </p:pic>
      <p:sp>
        <p:nvSpPr>
          <p:cNvPr id="8" name="Rectangle 7"/>
          <p:cNvSpPr/>
          <p:nvPr/>
        </p:nvSpPr>
        <p:spPr>
          <a:xfrm>
            <a:off x="2285984" y="1142984"/>
            <a:ext cx="4429156" cy="584775"/>
          </a:xfrm>
          <a:prstGeom prst="rect">
            <a:avLst/>
          </a:prstGeom>
        </p:spPr>
        <p:txBody>
          <a:bodyPr wrap="square">
            <a:spAutoFit/>
          </a:bodyPr>
          <a:lstStyle/>
          <a:p>
            <a:pPr algn="ctr" rtl="1"/>
            <a:r>
              <a:rPr lang="fa-IR" sz="3200" dirty="0" smtClean="0">
                <a:solidFill>
                  <a:srgbClr val="FF0000"/>
                </a:solidFill>
                <a:cs typeface="B Titr" pitchFamily="2" charset="-78"/>
              </a:rPr>
              <a:t>خاک را به هنر کیمیا کنیم</a:t>
            </a:r>
            <a:endParaRPr lang="en-US" sz="3200" dirty="0"/>
          </a:p>
        </p:txBody>
      </p:sp>
    </p:spTree>
    <p:custDataLst>
      <p:tags r:id="rId1"/>
    </p:custDataLst>
  </p:cSld>
  <p:clrMapOvr>
    <a:masterClrMapping/>
  </p:clrMapOvr>
  <p:transition spd="slow" advTm="12746">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lide(fromBottom)">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22533"/>
                                        </p:tgtEl>
                                        <p:attrNameLst>
                                          <p:attrName>style.visibility</p:attrName>
                                        </p:attrNameLst>
                                      </p:cBhvr>
                                      <p:to>
                                        <p:strVal val="visible"/>
                                      </p:to>
                                    </p:set>
                                    <p:animEffect transition="in" filter="slide(fromBottom)">
                                      <p:cBhvr>
                                        <p:cTn id="12" dur="500"/>
                                        <p:tgtEl>
                                          <p:spTgt spid="22533"/>
                                        </p:tgtEl>
                                      </p:cBhvr>
                                    </p:animEffect>
                                  </p:childTnLst>
                                </p:cTn>
                              </p:par>
                            </p:childTnLst>
                          </p:cTn>
                        </p:par>
                        <p:par>
                          <p:cTn id="13" fill="hold">
                            <p:stCondLst>
                              <p:cond delay="500"/>
                            </p:stCondLst>
                            <p:childTnLst>
                              <p:par>
                                <p:cTn id="14" presetID="12" presetClass="entr" presetSubtype="4" fill="hold" nodeType="afterEffect">
                                  <p:stCondLst>
                                    <p:cond delay="0"/>
                                  </p:stCondLst>
                                  <p:childTnLst>
                                    <p:set>
                                      <p:cBhvr>
                                        <p:cTn id="15" dur="1" fill="hold">
                                          <p:stCondLst>
                                            <p:cond delay="0"/>
                                          </p:stCondLst>
                                        </p:cTn>
                                        <p:tgtEl>
                                          <p:spTgt spid="22532"/>
                                        </p:tgtEl>
                                        <p:attrNameLst>
                                          <p:attrName>style.visibility</p:attrName>
                                        </p:attrNameLst>
                                      </p:cBhvr>
                                      <p:to>
                                        <p:strVal val="visible"/>
                                      </p:to>
                                    </p:set>
                                    <p:animEffect transition="in" filter="slide(fromBottom)">
                                      <p:cBhvr>
                                        <p:cTn id="16" dur="500"/>
                                        <p:tgtEl>
                                          <p:spTgt spid="22532"/>
                                        </p:tgtEl>
                                      </p:cBhvr>
                                    </p:animEffect>
                                  </p:childTnLst>
                                </p:cTn>
                              </p:par>
                            </p:childTnLst>
                          </p:cTn>
                        </p:par>
                        <p:par>
                          <p:cTn id="17" fill="hold">
                            <p:stCondLst>
                              <p:cond delay="1000"/>
                            </p:stCondLst>
                            <p:childTnLst>
                              <p:par>
                                <p:cTn id="18" presetID="18" presetClass="entr" presetSubtype="12" fill="hold" nodeType="afterEffect">
                                  <p:stCondLst>
                                    <p:cond delay="0"/>
                                  </p:stCondLst>
                                  <p:childTnLst>
                                    <p:set>
                                      <p:cBhvr>
                                        <p:cTn id="19" dur="1" fill="hold">
                                          <p:stCondLst>
                                            <p:cond delay="0"/>
                                          </p:stCondLst>
                                        </p:cTn>
                                        <p:tgtEl>
                                          <p:spTgt spid="22531"/>
                                        </p:tgtEl>
                                        <p:attrNameLst>
                                          <p:attrName>style.visibility</p:attrName>
                                        </p:attrNameLst>
                                      </p:cBhvr>
                                      <p:to>
                                        <p:strVal val="visible"/>
                                      </p:to>
                                    </p:set>
                                    <p:animEffect transition="in" filter="strips(downLeft)">
                                      <p:cBhvr>
                                        <p:cTn id="20" dur="500"/>
                                        <p:tgtEl>
                                          <p:spTgt spid="22531"/>
                                        </p:tgtEl>
                                      </p:cBhvr>
                                    </p:animEffect>
                                  </p:childTnLst>
                                </p:cTn>
                              </p:par>
                            </p:childTnLst>
                          </p:cTn>
                        </p:par>
                        <p:par>
                          <p:cTn id="21" fill="hold">
                            <p:stCondLst>
                              <p:cond delay="1500"/>
                            </p:stCondLst>
                            <p:childTnLst>
                              <p:par>
                                <p:cTn id="22" presetID="18" presetClass="entr" presetSubtype="12" fill="hold" nodeType="afterEffect">
                                  <p:stCondLst>
                                    <p:cond delay="0"/>
                                  </p:stCondLst>
                                  <p:childTnLst>
                                    <p:set>
                                      <p:cBhvr>
                                        <p:cTn id="23" dur="1" fill="hold">
                                          <p:stCondLst>
                                            <p:cond delay="0"/>
                                          </p:stCondLst>
                                        </p:cTn>
                                        <p:tgtEl>
                                          <p:spTgt spid="22530"/>
                                        </p:tgtEl>
                                        <p:attrNameLst>
                                          <p:attrName>style.visibility</p:attrName>
                                        </p:attrNameLst>
                                      </p:cBhvr>
                                      <p:to>
                                        <p:strVal val="visible"/>
                                      </p:to>
                                    </p:set>
                                    <p:animEffect transition="in" filter="strips(downLeft)">
                                      <p:cBhvr>
                                        <p:cTn id="24" dur="500"/>
                                        <p:tgtEl>
                                          <p:spTgt spid="225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fa-IR" dirty="0" smtClean="0">
                <a:latin typeface="Adobe نسخ Medium" pitchFamily="50" charset="-78"/>
                <a:cs typeface="Adobe نسخ Medium" pitchFamily="50" charset="-78"/>
              </a:rPr>
              <a:t>است و به گفته استا د صادق، تمام هنر کوزه گری در همین جاست. پختن ظرفها دوازده تا چهارده ساعت به درازا می‌کشد، پس از آن کوره را خاموش می‌کنند و برای سردشدنش سوراخ بالای آن را یک شبانه روز باز می‌گذارند. سفالگران لالجین بشقاب، سینی، نمکدان، زیر سیگاری، استکان، فنجان،</a:t>
            </a:r>
            <a:r>
              <a:rPr lang="en-US" dirty="0" smtClean="0">
                <a:latin typeface="Adobe نسخ Medium" pitchFamily="50" charset="-78"/>
                <a:cs typeface="Adobe نسخ Medium" pitchFamily="50" charset="-78"/>
              </a:rPr>
              <a:t> </a:t>
            </a:r>
            <a:r>
              <a:rPr lang="fa-IR" dirty="0" smtClean="0">
                <a:latin typeface="Adobe نسخ Medium" pitchFamily="50" charset="-78"/>
                <a:cs typeface="Adobe نسخ Medium" pitchFamily="50" charset="-78"/>
                <a:hlinkClick r:id="rId2" tooltip="کوزه آب"/>
              </a:rPr>
              <a:t>کوزه آب</a:t>
            </a:r>
            <a:r>
              <a:rPr lang="fa-IR" dirty="0" smtClean="0">
                <a:latin typeface="Adobe نسخ Medium" pitchFamily="50" charset="-78"/>
                <a:cs typeface="Adobe نسخ Medium" pitchFamily="50" charset="-78"/>
              </a:rPr>
              <a:t>، خمره‌های کوناگون و دیزی و …… می‌سازند. برای این که لانجین که ظرف بزرگ است سبک تر در آید و زودتر بپزد به گل آن کاه الک کرده می‌افزایند. لانجین را خام لعاب می‌دهند وپس از لعاب دادن در کوره می‌پزند. دیزی را از</a:t>
            </a:r>
            <a:r>
              <a:rPr lang="en-US" dirty="0" smtClean="0">
                <a:latin typeface="Adobe نسخ Medium" pitchFamily="50" charset="-78"/>
                <a:cs typeface="Adobe نسخ Medium" pitchFamily="50" charset="-78"/>
              </a:rPr>
              <a:t> </a:t>
            </a:r>
            <a:r>
              <a:rPr lang="fa-IR" dirty="0" smtClean="0">
                <a:latin typeface="Adobe نسخ Medium" pitchFamily="50" charset="-78"/>
                <a:cs typeface="Adobe نسخ Medium" pitchFamily="50" charset="-78"/>
                <a:hlinkClick r:id="rId3" tooltip="خاک سرخ"/>
              </a:rPr>
              <a:t>خاک سرخ</a:t>
            </a:r>
            <a:r>
              <a:rPr lang="en-US" dirty="0" smtClean="0">
                <a:latin typeface="Adobe نسخ Medium" pitchFamily="50" charset="-78"/>
                <a:cs typeface="Adobe نسخ Medium" pitchFamily="50" charset="-78"/>
              </a:rPr>
              <a:t> </a:t>
            </a:r>
            <a:r>
              <a:rPr lang="fa-IR" dirty="0" smtClean="0">
                <a:latin typeface="Adobe نسخ Medium" pitchFamily="50" charset="-78"/>
                <a:cs typeface="Adobe نسخ Medium" pitchFamily="50" charset="-78"/>
              </a:rPr>
              <a:t>می‌سازند ولعاب به آن نمی‌زنند. کوزه‌های آب همیشه بی لعاب ساخته می‌شود. درون خمره‌های سرکه و ترشی و مربا را لعاب می‌زنند</a:t>
            </a:r>
            <a:endParaRPr lang="fa-IR" dirty="0">
              <a:latin typeface="Adobe نسخ Medium" pitchFamily="50" charset="-78"/>
              <a:cs typeface="Adobe نسخ Medium" pitchFamily="50" charset="-78"/>
            </a:endParaRPr>
          </a:p>
        </p:txBody>
      </p:sp>
    </p:spTree>
  </p:cSld>
  <p:clrMapOvr>
    <a:masterClrMapping/>
  </p:clrMapOvr>
  <p:transition spd="slow" advTm="12746">
    <p:wheel spokes="8"/>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fa-IR" sz="3200" b="1" dirty="0" smtClean="0">
                <a:latin typeface="Adobe نسخ Medium" pitchFamily="50" charset="-78"/>
                <a:cs typeface="Adobe نسخ Medium" pitchFamily="50" charset="-78"/>
              </a:rPr>
              <a:t>نحوه ساخت</a:t>
            </a:r>
            <a:r>
              <a:rPr lang="en-US" sz="3200" b="1" dirty="0" smtClean="0">
                <a:latin typeface="Adobe نسخ Medium" pitchFamily="50" charset="-78"/>
                <a:cs typeface="Adobe نسخ Medium" pitchFamily="50" charset="-78"/>
              </a:rPr>
              <a:t> </a:t>
            </a:r>
            <a:r>
              <a:rPr lang="fa-IR" sz="3200" b="1" dirty="0" smtClean="0">
                <a:latin typeface="Adobe نسخ Medium" pitchFamily="50" charset="-78"/>
                <a:cs typeface="Adobe نسخ Medium" pitchFamily="50" charset="-78"/>
              </a:rPr>
              <a:t>لعاب در لالجین</a:t>
            </a:r>
            <a:endParaRPr lang="en-US" sz="3200" dirty="0">
              <a:latin typeface="Adobe نسخ Medium" pitchFamily="50" charset="-78"/>
              <a:cs typeface="Adobe نسخ Medium" pitchFamily="50" charset="-78"/>
            </a:endParaRPr>
          </a:p>
        </p:txBody>
      </p:sp>
      <p:sp>
        <p:nvSpPr>
          <p:cNvPr id="3" name="Content Placeholder 2"/>
          <p:cNvSpPr>
            <a:spLocks noGrp="1"/>
          </p:cNvSpPr>
          <p:nvPr>
            <p:ph idx="1"/>
          </p:nvPr>
        </p:nvSpPr>
        <p:spPr/>
        <p:txBody>
          <a:bodyPr>
            <a:normAutofit/>
          </a:bodyPr>
          <a:lstStyle/>
          <a:p>
            <a:r>
              <a:rPr lang="fa-IR" dirty="0" smtClean="0">
                <a:latin typeface="Adobe نسخ Medium" pitchFamily="50" charset="-78"/>
                <a:cs typeface="Adobe نسخ Medium" pitchFamily="50" charset="-78"/>
              </a:rPr>
              <a:t>سالها پیش سفالگران لالجین سه من</a:t>
            </a:r>
            <a:r>
              <a:rPr lang="en-US" dirty="0" smtClean="0">
                <a:latin typeface="Adobe نسخ Medium" pitchFamily="50" charset="-78"/>
                <a:cs typeface="Adobe نسخ Medium" pitchFamily="50" charset="-78"/>
              </a:rPr>
              <a:t> </a:t>
            </a:r>
            <a:r>
              <a:rPr lang="fa-IR" dirty="0" smtClean="0">
                <a:latin typeface="Adobe نسخ Medium" pitchFamily="50" charset="-78"/>
                <a:cs typeface="Adobe نسخ Medium" pitchFamily="50" charset="-78"/>
              </a:rPr>
              <a:t>قلیا</a:t>
            </a:r>
            <a:r>
              <a:rPr lang="en-US" dirty="0" smtClean="0">
                <a:latin typeface="Adobe نسخ Medium" pitchFamily="50" charset="-78"/>
                <a:cs typeface="Adobe نسخ Medium" pitchFamily="50" charset="-78"/>
              </a:rPr>
              <a:t> </a:t>
            </a:r>
            <a:r>
              <a:rPr lang="fa-IR" dirty="0" smtClean="0">
                <a:latin typeface="Adobe نسخ Medium" pitchFamily="50" charset="-78"/>
                <a:cs typeface="Adobe نسخ Medium" pitchFamily="50" charset="-78"/>
              </a:rPr>
              <a:t>را (که از سوزاندن گیاه</a:t>
            </a:r>
            <a:r>
              <a:rPr lang="en-US" dirty="0" smtClean="0">
                <a:latin typeface="Adobe نسخ Medium" pitchFamily="50" charset="-78"/>
                <a:cs typeface="Adobe نسخ Medium" pitchFamily="50" charset="-78"/>
              </a:rPr>
              <a:t> </a:t>
            </a:r>
            <a:r>
              <a:rPr lang="fa-IR" dirty="0" smtClean="0">
                <a:latin typeface="Adobe نسخ Medium" pitchFamily="50" charset="-78"/>
                <a:cs typeface="Adobe نسخ Medium" pitchFamily="50" charset="-78"/>
              </a:rPr>
              <a:t>اشنان به دست می‌آوردند) با دو من</a:t>
            </a:r>
            <a:r>
              <a:rPr lang="en-US" dirty="0" smtClean="0">
                <a:latin typeface="Adobe نسخ Medium" pitchFamily="50" charset="-78"/>
                <a:cs typeface="Adobe نسخ Medium" pitchFamily="50" charset="-78"/>
              </a:rPr>
              <a:t> </a:t>
            </a:r>
            <a:r>
              <a:rPr lang="fa-IR" dirty="0" smtClean="0">
                <a:latin typeface="Adobe نسخ Medium" pitchFamily="50" charset="-78"/>
                <a:cs typeface="Adobe نسخ Medium" pitchFamily="50" charset="-78"/>
              </a:rPr>
              <a:t>سنگ چخماق</a:t>
            </a:r>
            <a:r>
              <a:rPr lang="en-US" dirty="0" smtClean="0">
                <a:latin typeface="Adobe نسخ Medium" pitchFamily="50" charset="-78"/>
                <a:cs typeface="Adobe نسخ Medium" pitchFamily="50" charset="-78"/>
              </a:rPr>
              <a:t> </a:t>
            </a:r>
            <a:r>
              <a:rPr lang="fa-IR" dirty="0" smtClean="0">
                <a:latin typeface="Adobe نسخ Medium" pitchFamily="50" charset="-78"/>
                <a:cs typeface="Adobe نسخ Medium" pitchFamily="50" charset="-78"/>
              </a:rPr>
              <a:t>مخلوط کرده، تا حدود هزار</a:t>
            </a:r>
            <a:r>
              <a:rPr lang="en-US" dirty="0" smtClean="0">
                <a:latin typeface="Adobe نسخ Medium" pitchFamily="50" charset="-78"/>
                <a:cs typeface="Adobe نسخ Medium" pitchFamily="50" charset="-78"/>
              </a:rPr>
              <a:t> </a:t>
            </a:r>
            <a:r>
              <a:rPr lang="fa-IR" dirty="0" smtClean="0">
                <a:latin typeface="Adobe نسخ Medium" pitchFamily="50" charset="-78"/>
                <a:cs typeface="Adobe نسخ Medium" pitchFamily="50" charset="-78"/>
              </a:rPr>
              <a:t>درجه حرارت</a:t>
            </a:r>
            <a:r>
              <a:rPr lang="en-US" dirty="0" smtClean="0">
                <a:latin typeface="Adobe نسخ Medium" pitchFamily="50" charset="-78"/>
                <a:cs typeface="Adobe نسخ Medium" pitchFamily="50" charset="-78"/>
              </a:rPr>
              <a:t> </a:t>
            </a:r>
            <a:r>
              <a:rPr lang="fa-IR" dirty="0" smtClean="0">
                <a:latin typeface="Adobe نسخ Medium" pitchFamily="50" charset="-78"/>
                <a:cs typeface="Adobe نسخ Medium" pitchFamily="50" charset="-78"/>
              </a:rPr>
              <a:t>می‌دادند تا نوعی شیشه (سیلیکات) به وجود آید. سپس این ماده را خرد و آسیاب می‌کردند و یک من و نیم از آن را با یک من سنگ چخماق و نیم من بلور مخلوط کرده، آسیاب می‌کردند که برای تهیه انواع لعابها به کار می‌رف</a:t>
            </a:r>
          </a:p>
        </p:txBody>
      </p:sp>
      <p:pic>
        <p:nvPicPr>
          <p:cNvPr id="4" name="Picture 3" descr="https://upload.wikimedia.org/wikipedia/fa/thumb/9/9e/Potter_Lalejin.JPG/250px-Potter_Lalejin.JPG">
            <a:hlinkClick r:id="rId2"/>
          </p:cNvPr>
          <p:cNvPicPr/>
          <p:nvPr/>
        </p:nvPicPr>
        <p:blipFill>
          <a:blip r:embed="rId3"/>
          <a:srcRect/>
          <a:stretch>
            <a:fillRect/>
          </a:stretch>
        </p:blipFill>
        <p:spPr bwMode="auto">
          <a:xfrm>
            <a:off x="2857488" y="4357694"/>
            <a:ext cx="2381250" cy="1790700"/>
          </a:xfrm>
          <a:prstGeom prst="rect">
            <a:avLst/>
          </a:prstGeom>
          <a:noFill/>
          <a:ln w="9525">
            <a:noFill/>
            <a:miter lim="800000"/>
            <a:headEnd/>
            <a:tailEnd/>
          </a:ln>
        </p:spPr>
      </p:pic>
    </p:spTree>
  </p:cSld>
  <p:clrMapOvr>
    <a:masterClrMapping/>
  </p:clrMapOvr>
  <p:transition spd="slow" advTm="12746">
    <p:wheel spokes="8"/>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857232"/>
            <a:ext cx="8229600" cy="1143000"/>
          </a:xfrm>
        </p:spPr>
        <p:txBody>
          <a:bodyPr/>
          <a:lstStyle/>
          <a:p>
            <a:pPr algn="r"/>
            <a:r>
              <a:rPr lang="fa-IR" dirty="0" smtClean="0">
                <a:solidFill>
                  <a:schemeClr val="accent3"/>
                </a:solidFill>
                <a:cs typeface="B Titr" pitchFamily="2" charset="-78"/>
              </a:rPr>
              <a:t>تهیه شیشه</a:t>
            </a:r>
            <a:endParaRPr lang="en-US" dirty="0">
              <a:solidFill>
                <a:schemeClr val="accent3"/>
              </a:solidFill>
              <a:cs typeface="B Titr" pitchFamily="2" charset="-78"/>
            </a:endParaRPr>
          </a:p>
        </p:txBody>
      </p:sp>
      <p:sp>
        <p:nvSpPr>
          <p:cNvPr id="3" name="Content Placeholder 2"/>
          <p:cNvSpPr>
            <a:spLocks noGrp="1"/>
          </p:cNvSpPr>
          <p:nvPr>
            <p:ph idx="1"/>
          </p:nvPr>
        </p:nvSpPr>
        <p:spPr/>
        <p:txBody>
          <a:bodyPr>
            <a:noAutofit/>
          </a:bodyPr>
          <a:lstStyle/>
          <a:p>
            <a:pPr marL="0" algn="just" rtl="1">
              <a:buNone/>
            </a:pPr>
            <a:r>
              <a:rPr lang="fa-IR" sz="4800" dirty="0" smtClean="0">
                <a:cs typeface="B Nazanin" pitchFamily="2" charset="-78"/>
              </a:rPr>
              <a:t>برای تهیه شیشه ماسه (اکسید سیلیسیوم) را با مواد شیمیایی (مانند سدیم کربنات) حرارت می دهند تا ذوب شود.</a:t>
            </a:r>
          </a:p>
          <a:p>
            <a:pPr marL="0" algn="just" rtl="1">
              <a:buNone/>
            </a:pPr>
            <a:r>
              <a:rPr lang="fa-IR" sz="4800" dirty="0" smtClean="0">
                <a:cs typeface="B Nazanin" pitchFamily="2" charset="-78"/>
              </a:rPr>
              <a:t>شیشه را به صورت خمیر در قالب های مختلف قرار می دهند و وسایل مختلف از آن می سازند.</a:t>
            </a:r>
            <a:endParaRPr lang="en-US" sz="4800" dirty="0">
              <a:cs typeface="B Nazanin" pitchFamily="2" charset="-78"/>
            </a:endParaRPr>
          </a:p>
        </p:txBody>
      </p:sp>
    </p:spTree>
  </p:cSld>
  <p:clrMapOvr>
    <a:masterClrMapping/>
  </p:clrMapOvr>
  <p:transition spd="slow" advTm="12746">
    <p:wheel spokes="8"/>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2" cstate="print"/>
          <a:srcRect/>
          <a:stretch>
            <a:fillRect/>
          </a:stretch>
        </p:blipFill>
        <p:spPr bwMode="auto">
          <a:xfrm>
            <a:off x="0" y="428604"/>
            <a:ext cx="4536309" cy="3024206"/>
          </a:xfrm>
          <a:prstGeom prst="rect">
            <a:avLst/>
          </a:prstGeom>
          <a:ln>
            <a:noFill/>
          </a:ln>
          <a:effectLst>
            <a:outerShdw blurRad="292100" dist="139700" dir="2700000" algn="tl" rotWithShape="0">
              <a:srgbClr val="333333">
                <a:alpha val="65000"/>
              </a:srgbClr>
            </a:outerShdw>
          </a:effectLst>
        </p:spPr>
      </p:pic>
      <p:pic>
        <p:nvPicPr>
          <p:cNvPr id="24579" name="Picture 3"/>
          <p:cNvPicPr>
            <a:picLocks noChangeAspect="1" noChangeArrowheads="1"/>
          </p:cNvPicPr>
          <p:nvPr/>
        </p:nvPicPr>
        <p:blipFill>
          <a:blip r:embed="rId3" cstate="print"/>
          <a:srcRect/>
          <a:stretch>
            <a:fillRect/>
          </a:stretch>
        </p:blipFill>
        <p:spPr bwMode="auto">
          <a:xfrm>
            <a:off x="4786314" y="500042"/>
            <a:ext cx="4019350" cy="2571768"/>
          </a:xfrm>
          <a:prstGeom prst="rect">
            <a:avLst/>
          </a:prstGeom>
          <a:noFill/>
          <a:ln w="9525">
            <a:noFill/>
            <a:miter lim="800000"/>
            <a:headEnd/>
            <a:tailEnd/>
          </a:ln>
          <a:effectLst/>
        </p:spPr>
      </p:pic>
      <p:pic>
        <p:nvPicPr>
          <p:cNvPr id="24580" name="Picture 4"/>
          <p:cNvPicPr>
            <a:picLocks noChangeAspect="1" noChangeArrowheads="1"/>
          </p:cNvPicPr>
          <p:nvPr/>
        </p:nvPicPr>
        <p:blipFill>
          <a:blip r:embed="rId4" cstate="print"/>
          <a:srcRect/>
          <a:stretch>
            <a:fillRect/>
          </a:stretch>
        </p:blipFill>
        <p:spPr bwMode="auto">
          <a:xfrm>
            <a:off x="5643570" y="3286124"/>
            <a:ext cx="2590805" cy="3353580"/>
          </a:xfrm>
          <a:prstGeom prst="rect">
            <a:avLst/>
          </a:prstGeom>
          <a:ln>
            <a:noFill/>
          </a:ln>
          <a:effectLst>
            <a:outerShdw blurRad="292100" dist="139700" dir="2700000" algn="tl" rotWithShape="0">
              <a:srgbClr val="333333">
                <a:alpha val="65000"/>
              </a:srgbClr>
            </a:outerShdw>
          </a:effectLst>
        </p:spPr>
      </p:pic>
      <p:pic>
        <p:nvPicPr>
          <p:cNvPr id="24581" name="Picture 5"/>
          <p:cNvPicPr>
            <a:picLocks noChangeAspect="1" noChangeArrowheads="1"/>
          </p:cNvPicPr>
          <p:nvPr/>
        </p:nvPicPr>
        <p:blipFill>
          <a:blip r:embed="rId5" cstate="print"/>
          <a:srcRect/>
          <a:stretch>
            <a:fillRect/>
          </a:stretch>
        </p:blipFill>
        <p:spPr bwMode="auto">
          <a:xfrm>
            <a:off x="214282" y="3857628"/>
            <a:ext cx="4143404" cy="2780969"/>
          </a:xfrm>
          <a:prstGeom prst="rect">
            <a:avLst/>
          </a:prstGeom>
          <a:noFill/>
          <a:ln w="9525">
            <a:noFill/>
            <a:miter lim="800000"/>
            <a:headEnd/>
            <a:tailEnd/>
          </a:ln>
          <a:effectLst/>
        </p:spPr>
      </p:pic>
    </p:spTree>
  </p:cSld>
  <p:clrMapOvr>
    <a:masterClrMapping/>
  </p:clrMapOvr>
  <p:transition spd="slow" advTm="12746">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24578"/>
                                        </p:tgtEl>
                                        <p:attrNameLst>
                                          <p:attrName>style.visibility</p:attrName>
                                        </p:attrNameLst>
                                      </p:cBhvr>
                                      <p:to>
                                        <p:strVal val="visible"/>
                                      </p:to>
                                    </p:set>
                                    <p:animEffect transition="in" filter="slide(fromBottom)">
                                      <p:cBhvr>
                                        <p:cTn id="7" dur="500"/>
                                        <p:tgtEl>
                                          <p:spTgt spid="24578"/>
                                        </p:tgtEl>
                                      </p:cBhvr>
                                    </p:animEffect>
                                  </p:childTnLst>
                                </p:cTn>
                              </p:par>
                            </p:childTnLst>
                          </p:cTn>
                        </p:par>
                        <p:par>
                          <p:cTn id="8" fill="hold">
                            <p:stCondLst>
                              <p:cond delay="500"/>
                            </p:stCondLst>
                            <p:childTnLst>
                              <p:par>
                                <p:cTn id="9" presetID="18" presetClass="entr" presetSubtype="12" fill="hold" nodeType="afterEffect">
                                  <p:stCondLst>
                                    <p:cond delay="0"/>
                                  </p:stCondLst>
                                  <p:childTnLst>
                                    <p:set>
                                      <p:cBhvr>
                                        <p:cTn id="10" dur="1" fill="hold">
                                          <p:stCondLst>
                                            <p:cond delay="0"/>
                                          </p:stCondLst>
                                        </p:cTn>
                                        <p:tgtEl>
                                          <p:spTgt spid="24579"/>
                                        </p:tgtEl>
                                        <p:attrNameLst>
                                          <p:attrName>style.visibility</p:attrName>
                                        </p:attrNameLst>
                                      </p:cBhvr>
                                      <p:to>
                                        <p:strVal val="visible"/>
                                      </p:to>
                                    </p:set>
                                    <p:animEffect transition="in" filter="strips(downLeft)">
                                      <p:cBhvr>
                                        <p:cTn id="11" dur="500"/>
                                        <p:tgtEl>
                                          <p:spTgt spid="24579"/>
                                        </p:tgtEl>
                                      </p:cBhvr>
                                    </p:animEffect>
                                  </p:childTnLst>
                                </p:cTn>
                              </p:par>
                            </p:childTnLst>
                          </p:cTn>
                        </p:par>
                        <p:par>
                          <p:cTn id="12" fill="hold">
                            <p:stCondLst>
                              <p:cond delay="1000"/>
                            </p:stCondLst>
                            <p:childTnLst>
                              <p:par>
                                <p:cTn id="13" presetID="18" presetClass="entr" presetSubtype="12" fill="hold" nodeType="afterEffect">
                                  <p:stCondLst>
                                    <p:cond delay="0"/>
                                  </p:stCondLst>
                                  <p:childTnLst>
                                    <p:set>
                                      <p:cBhvr>
                                        <p:cTn id="14" dur="1" fill="hold">
                                          <p:stCondLst>
                                            <p:cond delay="0"/>
                                          </p:stCondLst>
                                        </p:cTn>
                                        <p:tgtEl>
                                          <p:spTgt spid="24581"/>
                                        </p:tgtEl>
                                        <p:attrNameLst>
                                          <p:attrName>style.visibility</p:attrName>
                                        </p:attrNameLst>
                                      </p:cBhvr>
                                      <p:to>
                                        <p:strVal val="visible"/>
                                      </p:to>
                                    </p:set>
                                    <p:animEffect transition="in" filter="strips(downLeft)">
                                      <p:cBhvr>
                                        <p:cTn id="15" dur="500"/>
                                        <p:tgtEl>
                                          <p:spTgt spid="24581"/>
                                        </p:tgtEl>
                                      </p:cBhvr>
                                    </p:animEffect>
                                  </p:childTnLst>
                                </p:cTn>
                              </p:par>
                            </p:childTnLst>
                          </p:cTn>
                        </p:par>
                        <p:par>
                          <p:cTn id="16" fill="hold">
                            <p:stCondLst>
                              <p:cond delay="1500"/>
                            </p:stCondLst>
                            <p:childTnLst>
                              <p:par>
                                <p:cTn id="17" presetID="18" presetClass="entr" presetSubtype="12" fill="hold" nodeType="afterEffect">
                                  <p:stCondLst>
                                    <p:cond delay="0"/>
                                  </p:stCondLst>
                                  <p:childTnLst>
                                    <p:set>
                                      <p:cBhvr>
                                        <p:cTn id="18" dur="1" fill="hold">
                                          <p:stCondLst>
                                            <p:cond delay="0"/>
                                          </p:stCondLst>
                                        </p:cTn>
                                        <p:tgtEl>
                                          <p:spTgt spid="24580"/>
                                        </p:tgtEl>
                                        <p:attrNameLst>
                                          <p:attrName>style.visibility</p:attrName>
                                        </p:attrNameLst>
                                      </p:cBhvr>
                                      <p:to>
                                        <p:strVal val="visible"/>
                                      </p:to>
                                    </p:set>
                                    <p:animEffect transition="in" filter="strips(downLeft)">
                                      <p:cBhvr>
                                        <p:cTn id="19" dur="500"/>
                                        <p:tgtEl>
                                          <p:spTgt spid="245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2" cstate="print"/>
          <a:srcRect/>
          <a:stretch>
            <a:fillRect/>
          </a:stretch>
        </p:blipFill>
        <p:spPr bwMode="auto">
          <a:xfrm>
            <a:off x="214282" y="1500174"/>
            <a:ext cx="8643966" cy="4283810"/>
          </a:xfrm>
          <a:prstGeom prst="rect">
            <a:avLst/>
          </a:prstGeom>
          <a:noFill/>
          <a:ln w="9525">
            <a:noFill/>
            <a:miter lim="800000"/>
            <a:headEnd/>
            <a:tailEnd/>
          </a:ln>
          <a:effectLst/>
        </p:spPr>
      </p:pic>
    </p:spTree>
  </p:cSld>
  <p:clrMapOvr>
    <a:masterClrMapping/>
  </p:clrMapOvr>
  <p:transition spd="slow" advTm="12746">
    <p:wheel spokes="8"/>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11222"/>
          </a:xfrm>
        </p:spPr>
        <p:txBody>
          <a:bodyPr/>
          <a:lstStyle/>
          <a:p>
            <a:r>
              <a:rPr lang="fa-IR" dirty="0" smtClean="0">
                <a:cs typeface="B Titr" pitchFamily="2" charset="-78"/>
              </a:rPr>
              <a:t>سرعت مصرف منابع</a:t>
            </a:r>
            <a:endParaRPr lang="en-US" dirty="0">
              <a:cs typeface="B Titr" pitchFamily="2" charset="-78"/>
            </a:endParaRPr>
          </a:p>
        </p:txBody>
      </p:sp>
      <p:sp>
        <p:nvSpPr>
          <p:cNvPr id="3" name="Content Placeholder 2"/>
          <p:cNvSpPr>
            <a:spLocks noGrp="1"/>
          </p:cNvSpPr>
          <p:nvPr>
            <p:ph idx="1"/>
          </p:nvPr>
        </p:nvSpPr>
        <p:spPr>
          <a:xfrm>
            <a:off x="457200" y="1214423"/>
            <a:ext cx="8229600" cy="1428760"/>
          </a:xfrm>
        </p:spPr>
        <p:txBody>
          <a:bodyPr/>
          <a:lstStyle/>
          <a:p>
            <a:pPr marL="0" algn="just" rtl="1">
              <a:buNone/>
            </a:pPr>
            <a:r>
              <a:rPr lang="fa-IR" dirty="0" smtClean="0">
                <a:cs typeface="B Nazanin" pitchFamily="2" charset="-78"/>
              </a:rPr>
              <a:t>آیا منابع طبیعی روزی به پایان می رسند یا همیشه می توانیم از آن ها استفاده کنیم؟</a:t>
            </a:r>
            <a:endParaRPr lang="en-US" dirty="0">
              <a:cs typeface="B Nazanin" pitchFamily="2" charset="-78"/>
            </a:endParaRPr>
          </a:p>
        </p:txBody>
      </p:sp>
      <p:pic>
        <p:nvPicPr>
          <p:cNvPr id="28674" name="Picture 2"/>
          <p:cNvPicPr>
            <a:picLocks noChangeAspect="1" noChangeArrowheads="1"/>
          </p:cNvPicPr>
          <p:nvPr/>
        </p:nvPicPr>
        <p:blipFill>
          <a:blip r:embed="rId5" cstate="print"/>
          <a:srcRect/>
          <a:stretch>
            <a:fillRect/>
          </a:stretch>
        </p:blipFill>
        <p:spPr bwMode="auto">
          <a:xfrm>
            <a:off x="0" y="2594409"/>
            <a:ext cx="8929718" cy="4263591"/>
          </a:xfrm>
          <a:prstGeom prst="rect">
            <a:avLst/>
          </a:prstGeom>
          <a:noFill/>
          <a:ln w="9525">
            <a:noFill/>
            <a:miter lim="800000"/>
            <a:headEnd/>
            <a:tailEnd/>
          </a:ln>
          <a:effectLst/>
        </p:spPr>
      </p:pic>
      <p:pic>
        <p:nvPicPr>
          <p:cNvPr id="5" name="~PP2916.WAV">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8632825" y="6346825"/>
            <a:ext cx="304800" cy="304800"/>
          </a:xfrm>
          <a:prstGeom prst="rect">
            <a:avLst/>
          </a:prstGeom>
        </p:spPr>
      </p:pic>
    </p:spTree>
    <p:custDataLst>
      <p:tags r:id="rId1"/>
    </p:custDataLst>
  </p:cSld>
  <p:clrMapOvr>
    <a:masterClrMapping/>
  </p:clrMapOvr>
  <p:transition spd="slow" advTm="12746">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20"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edge">
                                      <p:cBhvr>
                                        <p:cTn id="11" dur="20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2" presetClass="entr" presetSubtype="4" fill="hold" nodeType="clickEffect">
                                  <p:stCondLst>
                                    <p:cond delay="0"/>
                                  </p:stCondLst>
                                  <p:childTnLst>
                                    <p:set>
                                      <p:cBhvr>
                                        <p:cTn id="15" dur="1" fill="hold">
                                          <p:stCondLst>
                                            <p:cond delay="0"/>
                                          </p:stCondLst>
                                        </p:cTn>
                                        <p:tgtEl>
                                          <p:spTgt spid="28674"/>
                                        </p:tgtEl>
                                        <p:attrNameLst>
                                          <p:attrName>style.visibility</p:attrName>
                                        </p:attrNameLst>
                                      </p:cBhvr>
                                      <p:to>
                                        <p:strVal val="visible"/>
                                      </p:to>
                                    </p:set>
                                    <p:animEffect transition="in" filter="slide(fromBottom)">
                                      <p:cBhvr>
                                        <p:cTn id="16" dur="500"/>
                                        <p:tgtEl>
                                          <p:spTgt spid="2867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17" fill="hold" display="0">
                  <p:stCondLst>
                    <p:cond delay="indefinite"/>
                  </p:stCondLst>
                  <p:endCondLst>
                    <p:cond evt="onPrev" delay="0">
                      <p:tgtEl>
                        <p:sldTgt/>
                      </p:tgtEl>
                    </p:cond>
                    <p:cond evt="onStopAudio" delay="0">
                      <p:tgtEl>
                        <p:sldTgt/>
                      </p:tgtEl>
                    </p:cond>
                  </p:endCondLst>
                </p:cTn>
                <p:tgtEl>
                  <p:spTgt spid="5"/>
                </p:tgtEl>
              </p:cMediaNode>
            </p:audio>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7554" y="274638"/>
            <a:ext cx="5329246" cy="2368544"/>
          </a:xfrm>
        </p:spPr>
        <p:txBody>
          <a:bodyPr>
            <a:normAutofit/>
          </a:bodyPr>
          <a:lstStyle/>
          <a:p>
            <a:pPr algn="r" rtl="1"/>
            <a:r>
              <a:rPr lang="fa-IR" sz="3600" dirty="0" smtClean="0">
                <a:cs typeface="B Titr" pitchFamily="2" charset="-78"/>
              </a:rPr>
              <a:t>دوام و نگهداری اندوخته های طبیعی برای نسل های آینده</a:t>
            </a:r>
            <a:endParaRPr lang="en-US" sz="3600" dirty="0">
              <a:cs typeface="B Titr" pitchFamily="2" charset="-78"/>
            </a:endParaRPr>
          </a:p>
        </p:txBody>
      </p:sp>
      <p:pic>
        <p:nvPicPr>
          <p:cNvPr id="26628" name="Picture 4"/>
          <p:cNvPicPr>
            <a:picLocks noChangeAspect="1" noChangeArrowheads="1"/>
          </p:cNvPicPr>
          <p:nvPr/>
        </p:nvPicPr>
        <p:blipFill>
          <a:blip r:embed="rId3" cstate="print"/>
          <a:srcRect/>
          <a:stretch>
            <a:fillRect/>
          </a:stretch>
        </p:blipFill>
        <p:spPr bwMode="auto">
          <a:xfrm>
            <a:off x="3143240" y="2143116"/>
            <a:ext cx="6000760" cy="2722296"/>
          </a:xfrm>
          <a:prstGeom prst="rect">
            <a:avLst/>
          </a:prstGeom>
          <a:noFill/>
          <a:ln w="9525">
            <a:noFill/>
            <a:miter lim="800000"/>
            <a:headEnd/>
            <a:tailEnd/>
          </a:ln>
          <a:effectLst/>
        </p:spPr>
      </p:pic>
      <p:pic>
        <p:nvPicPr>
          <p:cNvPr id="26627" name="Picture 3"/>
          <p:cNvPicPr>
            <a:picLocks noChangeAspect="1" noChangeArrowheads="1"/>
          </p:cNvPicPr>
          <p:nvPr/>
        </p:nvPicPr>
        <p:blipFill>
          <a:blip r:embed="rId4" cstate="print"/>
          <a:srcRect/>
          <a:stretch>
            <a:fillRect/>
          </a:stretch>
        </p:blipFill>
        <p:spPr bwMode="auto">
          <a:xfrm>
            <a:off x="0" y="64010"/>
            <a:ext cx="3257555" cy="6793990"/>
          </a:xfrm>
          <a:prstGeom prst="rect">
            <a:avLst/>
          </a:prstGeom>
          <a:noFill/>
          <a:ln w="9525">
            <a:noFill/>
            <a:miter lim="800000"/>
            <a:headEnd/>
            <a:tailEnd/>
          </a:ln>
          <a:effectLst/>
        </p:spPr>
      </p:pic>
    </p:spTree>
    <p:custDataLst>
      <p:tags r:id="rId1"/>
    </p:custDataLst>
  </p:cSld>
  <p:clrMapOvr>
    <a:masterClrMapping/>
  </p:clrMapOvr>
  <p:transition spd="slow" advTm="12746">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26628"/>
                                        </p:tgtEl>
                                        <p:attrNameLst>
                                          <p:attrName>style.visibility</p:attrName>
                                        </p:attrNameLst>
                                      </p:cBhvr>
                                      <p:to>
                                        <p:strVal val="visible"/>
                                      </p:to>
                                    </p:set>
                                    <p:animEffect transition="in" filter="strips(downLeft)">
                                      <p:cBhvr>
                                        <p:cTn id="7" dur="500"/>
                                        <p:tgtEl>
                                          <p:spTgt spid="26628"/>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26627"/>
                                        </p:tgtEl>
                                        <p:attrNameLst>
                                          <p:attrName>style.visibility</p:attrName>
                                        </p:attrNameLst>
                                      </p:cBhvr>
                                      <p:to>
                                        <p:strVal val="visible"/>
                                      </p:to>
                                    </p:set>
                                    <p:animEffect transition="in" filter="slide(fromBottom)">
                                      <p:cBhvr>
                                        <p:cTn id="12" dur="3000"/>
                                        <p:tgtEl>
                                          <p:spTgt spid="266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algn="just" rtl="1">
              <a:buNone/>
            </a:pPr>
            <a:endParaRPr lang="en-US" dirty="0">
              <a:cs typeface="B Nazanin" pitchFamily="2" charset="-78"/>
            </a:endParaRPr>
          </a:p>
        </p:txBody>
      </p:sp>
      <p:pic>
        <p:nvPicPr>
          <p:cNvPr id="27651" name="Picture 3"/>
          <p:cNvPicPr>
            <a:picLocks noChangeAspect="1" noChangeArrowheads="1"/>
          </p:cNvPicPr>
          <p:nvPr/>
        </p:nvPicPr>
        <p:blipFill>
          <a:blip r:embed="rId2" cstate="print"/>
          <a:srcRect/>
          <a:stretch>
            <a:fillRect/>
          </a:stretch>
        </p:blipFill>
        <p:spPr bwMode="auto">
          <a:xfrm>
            <a:off x="1" y="1145607"/>
            <a:ext cx="9001156" cy="5012306"/>
          </a:xfrm>
          <a:prstGeom prst="rect">
            <a:avLst/>
          </a:prstGeom>
          <a:noFill/>
          <a:ln w="9525">
            <a:noFill/>
            <a:miter lim="800000"/>
            <a:headEnd/>
            <a:tailEnd/>
          </a:ln>
          <a:effectLst/>
        </p:spPr>
      </p:pic>
    </p:spTree>
  </p:cSld>
  <p:clrMapOvr>
    <a:masterClrMapping/>
  </p:clrMapOvr>
  <p:transition spd="slow" advTm="12746">
    <p:wheel spokes="8"/>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smtClean="0">
                <a:solidFill>
                  <a:srgbClr val="FF0000"/>
                </a:solidFill>
              </a:rPr>
              <a:t>کاهش مصرف</a:t>
            </a:r>
            <a:endParaRPr lang="fa-IR" dirty="0">
              <a:solidFill>
                <a:srgbClr val="FF0000"/>
              </a:solidFill>
            </a:endParaRPr>
          </a:p>
        </p:txBody>
      </p:sp>
      <p:sp>
        <p:nvSpPr>
          <p:cNvPr id="3" name="Content Placeholder 2"/>
          <p:cNvSpPr>
            <a:spLocks noGrp="1"/>
          </p:cNvSpPr>
          <p:nvPr>
            <p:ph idx="1"/>
          </p:nvPr>
        </p:nvSpPr>
        <p:spPr/>
        <p:txBody>
          <a:bodyPr>
            <a:normAutofit/>
          </a:bodyPr>
          <a:lstStyle/>
          <a:p>
            <a:pPr algn="r">
              <a:buNone/>
            </a:pPr>
            <a:r>
              <a:rPr lang="fa-IR" sz="3600" dirty="0" smtClean="0">
                <a:latin typeface="+mj-lt"/>
                <a:cs typeface="B Titr"/>
              </a:rPr>
              <a:t>یا جایگزین کردن منابع دیگر میزان استفاده ازمواد را کمتر کنیم .</a:t>
            </a:r>
          </a:p>
          <a:p>
            <a:pPr algn="r">
              <a:buNone/>
            </a:pPr>
            <a:r>
              <a:rPr lang="fa-IR" sz="3600" dirty="0" smtClean="0">
                <a:latin typeface="+mj-lt"/>
                <a:cs typeface="B Titr"/>
              </a:rPr>
              <a:t>مانند استفاده از چوب یا پلاستیک به جای آهن .</a:t>
            </a:r>
          </a:p>
          <a:p>
            <a:pPr algn="r">
              <a:buNone/>
            </a:pPr>
            <a:r>
              <a:rPr lang="fa-IR" sz="3600" dirty="0" smtClean="0">
                <a:latin typeface="+mj-lt"/>
                <a:cs typeface="B Titr"/>
              </a:rPr>
              <a:t>استفاده از تلویزیون به جای روزنامه.</a:t>
            </a:r>
          </a:p>
          <a:p>
            <a:pPr algn="r">
              <a:buNone/>
            </a:pPr>
            <a:r>
              <a:rPr lang="fa-IR" sz="3600" dirty="0" smtClean="0">
                <a:latin typeface="+mj-lt"/>
                <a:cs typeface="B Titr"/>
              </a:rPr>
              <a:t>استفاده از زنبیل به جای کاغذ یا پلاستیک.</a:t>
            </a:r>
          </a:p>
        </p:txBody>
      </p:sp>
      <p:pic>
        <p:nvPicPr>
          <p:cNvPr id="4" name="Picture 3" descr="950421_pelastic1.jpeg"/>
          <p:cNvPicPr>
            <a:picLocks noChangeAspect="1"/>
          </p:cNvPicPr>
          <p:nvPr/>
        </p:nvPicPr>
        <p:blipFill>
          <a:blip r:embed="rId2"/>
          <a:stretch>
            <a:fillRect/>
          </a:stretch>
        </p:blipFill>
        <p:spPr>
          <a:xfrm>
            <a:off x="214282" y="3643314"/>
            <a:ext cx="3571868" cy="2742095"/>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slow" advTm="12746">
    <p:wheel spokes="8"/>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smtClean="0">
                <a:solidFill>
                  <a:srgbClr val="FF0000"/>
                </a:solidFill>
              </a:rPr>
              <a:t>بازیافت</a:t>
            </a:r>
            <a:endParaRPr lang="fa-IR" dirty="0">
              <a:solidFill>
                <a:srgbClr val="FF0000"/>
              </a:solidFill>
            </a:endParaRPr>
          </a:p>
        </p:txBody>
      </p:sp>
      <p:sp>
        <p:nvSpPr>
          <p:cNvPr id="3" name="Content Placeholder 2"/>
          <p:cNvSpPr>
            <a:spLocks noGrp="1"/>
          </p:cNvSpPr>
          <p:nvPr>
            <p:ph idx="1"/>
          </p:nvPr>
        </p:nvSpPr>
        <p:spPr/>
        <p:txBody>
          <a:bodyPr>
            <a:normAutofit lnSpcReduction="10000"/>
          </a:bodyPr>
          <a:lstStyle/>
          <a:p>
            <a:pPr algn="r" rtl="1">
              <a:buNone/>
            </a:pPr>
            <a:r>
              <a:rPr lang="fa-IR" sz="3600" dirty="0" smtClean="0">
                <a:cs typeface="B Titr"/>
              </a:rPr>
              <a:t>تغییر شکل وآماده سازی ماده به گونه ای که مجددا قابل استفاده شود.</a:t>
            </a:r>
          </a:p>
          <a:p>
            <a:pPr algn="r" rtl="1">
              <a:buNone/>
            </a:pPr>
            <a:r>
              <a:rPr lang="fa-IR" sz="3600" dirty="0" smtClean="0">
                <a:solidFill>
                  <a:srgbClr val="FF0000"/>
                </a:solidFill>
                <a:cs typeface="B Titr"/>
              </a:rPr>
              <a:t>فواید بازیافت:</a:t>
            </a:r>
          </a:p>
          <a:p>
            <a:pPr algn="r" rtl="1"/>
            <a:r>
              <a:rPr lang="fa-IR" sz="3600" dirty="0" smtClean="0">
                <a:cs typeface="B Titr"/>
              </a:rPr>
              <a:t>کاهش مصرف انرژی.</a:t>
            </a:r>
          </a:p>
          <a:p>
            <a:pPr algn="r" rtl="1"/>
            <a:r>
              <a:rPr lang="fa-IR" sz="3600" dirty="0" smtClean="0">
                <a:cs typeface="B Titr"/>
              </a:rPr>
              <a:t>کاهش آلودگی هوا.</a:t>
            </a:r>
          </a:p>
          <a:p>
            <a:pPr algn="r" rtl="1"/>
            <a:r>
              <a:rPr lang="fa-IR" sz="3600" dirty="0" smtClean="0">
                <a:cs typeface="B Titr"/>
              </a:rPr>
              <a:t>کاهش استفاده ازمنابع.</a:t>
            </a:r>
          </a:p>
          <a:p>
            <a:pPr algn="r" rtl="1"/>
            <a:r>
              <a:rPr lang="fa-IR" sz="3600" dirty="0" smtClean="0">
                <a:cs typeface="B Titr"/>
              </a:rPr>
              <a:t>صرفه جویی اقتصادی.</a:t>
            </a:r>
            <a:endParaRPr lang="fa-IR" sz="3600" dirty="0">
              <a:cs typeface="B Titr"/>
            </a:endParaRPr>
          </a:p>
        </p:txBody>
      </p:sp>
      <p:pic>
        <p:nvPicPr>
          <p:cNvPr id="5" name="Picture 4" descr="download (1).jpg"/>
          <p:cNvPicPr>
            <a:picLocks noChangeAspect="1"/>
          </p:cNvPicPr>
          <p:nvPr/>
        </p:nvPicPr>
        <p:blipFill>
          <a:blip r:embed="rId2"/>
          <a:stretch>
            <a:fillRect/>
          </a:stretch>
        </p:blipFill>
        <p:spPr>
          <a:xfrm>
            <a:off x="714348" y="3000372"/>
            <a:ext cx="2190750" cy="20859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slow" advTm="12746">
    <p:wheel spokes="8"/>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pPr algn="r" rtl="1"/>
            <a:r>
              <a:rPr lang="fa-IR" sz="3200" b="1" dirty="0" smtClean="0">
                <a:cs typeface="B Nazanin" pitchFamily="2" charset="-78"/>
              </a:rPr>
              <a:t>رنگ ظروف سفالي</a:t>
            </a:r>
            <a:endParaRPr lang="en-US" sz="3200" dirty="0">
              <a:cs typeface="B Titr" pitchFamily="2" charset="-78"/>
            </a:endParaRPr>
          </a:p>
        </p:txBody>
      </p:sp>
      <p:sp>
        <p:nvSpPr>
          <p:cNvPr id="3" name="Content Placeholder 2"/>
          <p:cNvSpPr>
            <a:spLocks noGrp="1"/>
          </p:cNvSpPr>
          <p:nvPr>
            <p:ph idx="1"/>
          </p:nvPr>
        </p:nvSpPr>
        <p:spPr>
          <a:xfrm>
            <a:off x="457200" y="1143000"/>
            <a:ext cx="8229600" cy="4983163"/>
          </a:xfrm>
        </p:spPr>
        <p:txBody>
          <a:bodyPr>
            <a:normAutofit/>
          </a:bodyPr>
          <a:lstStyle/>
          <a:p>
            <a:pPr algn="just" rtl="1"/>
            <a:r>
              <a:rPr lang="fa-IR" sz="2400" b="1" dirty="0" smtClean="0">
                <a:cs typeface="B Nazanin" pitchFamily="2" charset="-78"/>
              </a:rPr>
              <a:t>رنگ لعاب </a:t>
            </a:r>
            <a:r>
              <a:rPr lang="fa-IR" sz="2400" b="1" dirty="0">
                <a:cs typeface="B Nazanin" pitchFamily="2" charset="-78"/>
              </a:rPr>
              <a:t>ظروف سفالي، چيني و شيشه‌اي ناشي از افزودن مواد شيميايي مانند اكسيدفلزها به آن‌هاست</a:t>
            </a:r>
            <a:r>
              <a:rPr lang="fa-IR" sz="2400" b="1" dirty="0" smtClean="0">
                <a:cs typeface="B Nazanin" pitchFamily="2" charset="-78"/>
              </a:rPr>
              <a:t>.</a:t>
            </a:r>
            <a:endParaRPr lang="en-US" sz="2400" dirty="0">
              <a:cs typeface="B Nazanin" pitchFamily="2" charset="-78"/>
            </a:endParaRPr>
          </a:p>
        </p:txBody>
      </p:sp>
      <p:graphicFrame>
        <p:nvGraphicFramePr>
          <p:cNvPr id="4" name="Table 3"/>
          <p:cNvGraphicFramePr>
            <a:graphicFrameLocks noGrp="1"/>
          </p:cNvGraphicFramePr>
          <p:nvPr/>
        </p:nvGraphicFramePr>
        <p:xfrm>
          <a:off x="838200" y="2057400"/>
          <a:ext cx="7391400" cy="1752600"/>
        </p:xfrm>
        <a:graphic>
          <a:graphicData uri="http://schemas.openxmlformats.org/drawingml/2006/table">
            <a:tbl>
              <a:tblPr firstRow="1" bandRow="1">
                <a:tableStyleId>{1FECB4D8-DB02-4DC6-A0A2-4F2EBAE1DC90}</a:tableStyleId>
              </a:tblPr>
              <a:tblGrid>
                <a:gridCol w="1231900">
                  <a:extLst>
                    <a:ext uri="{9D8B030D-6E8A-4147-A177-3AD203B41FA5}">
                      <a16:colId xmlns:a16="http://schemas.microsoft.com/office/drawing/2014/main" val="20000"/>
                    </a:ext>
                  </a:extLst>
                </a:gridCol>
                <a:gridCol w="1231900">
                  <a:extLst>
                    <a:ext uri="{9D8B030D-6E8A-4147-A177-3AD203B41FA5}">
                      <a16:colId xmlns:a16="http://schemas.microsoft.com/office/drawing/2014/main" val="20001"/>
                    </a:ext>
                  </a:extLst>
                </a:gridCol>
                <a:gridCol w="1231900">
                  <a:extLst>
                    <a:ext uri="{9D8B030D-6E8A-4147-A177-3AD203B41FA5}">
                      <a16:colId xmlns:a16="http://schemas.microsoft.com/office/drawing/2014/main" val="20002"/>
                    </a:ext>
                  </a:extLst>
                </a:gridCol>
                <a:gridCol w="1231900">
                  <a:extLst>
                    <a:ext uri="{9D8B030D-6E8A-4147-A177-3AD203B41FA5}">
                      <a16:colId xmlns:a16="http://schemas.microsoft.com/office/drawing/2014/main" val="20003"/>
                    </a:ext>
                  </a:extLst>
                </a:gridCol>
                <a:gridCol w="1231900">
                  <a:extLst>
                    <a:ext uri="{9D8B030D-6E8A-4147-A177-3AD203B41FA5}">
                      <a16:colId xmlns:a16="http://schemas.microsoft.com/office/drawing/2014/main" val="20004"/>
                    </a:ext>
                  </a:extLst>
                </a:gridCol>
                <a:gridCol w="1231900">
                  <a:extLst>
                    <a:ext uri="{9D8B030D-6E8A-4147-A177-3AD203B41FA5}">
                      <a16:colId xmlns:a16="http://schemas.microsoft.com/office/drawing/2014/main" val="20005"/>
                    </a:ext>
                  </a:extLst>
                </a:gridCol>
              </a:tblGrid>
              <a:tr h="1109686">
                <a:tc>
                  <a:txBody>
                    <a:bodyPr/>
                    <a:lstStyle/>
                    <a:p>
                      <a:pPr algn="ctr" rtl="1"/>
                      <a:r>
                        <a:rPr lang="fa-IR" dirty="0" smtClean="0">
                          <a:cs typeface="B Titr" pitchFamily="2" charset="-78"/>
                        </a:rPr>
                        <a:t>قهوه ای، زرد</a:t>
                      </a:r>
                      <a:endParaRPr lang="en-US" dirty="0">
                        <a:cs typeface="B Titr" pitchFamily="2" charset="-78"/>
                      </a:endParaRPr>
                    </a:p>
                  </a:txBody>
                  <a:tcPr>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rtl="1"/>
                      <a:r>
                        <a:rPr lang="fa-IR" dirty="0" smtClean="0">
                          <a:cs typeface="B Titr" pitchFamily="2" charset="-78"/>
                        </a:rPr>
                        <a:t>قرمز یاقوتی</a:t>
                      </a:r>
                      <a:endParaRPr lang="en-US" dirty="0">
                        <a:cs typeface="B Titr" pitchFamily="2" charset="-78"/>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rtl="1"/>
                      <a:r>
                        <a:rPr lang="fa-IR" dirty="0" smtClean="0">
                          <a:cs typeface="B Titr" pitchFamily="2" charset="-78"/>
                        </a:rPr>
                        <a:t>سبز</a:t>
                      </a:r>
                      <a:endParaRPr lang="en-US" dirty="0">
                        <a:cs typeface="B Titr" pitchFamily="2" charset="-78"/>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rtl="1"/>
                      <a:r>
                        <a:rPr lang="fa-IR" dirty="0" smtClean="0">
                          <a:cs typeface="B Titr" pitchFamily="2" charset="-78"/>
                        </a:rPr>
                        <a:t>آبی</a:t>
                      </a:r>
                      <a:endParaRPr lang="en-US" dirty="0">
                        <a:cs typeface="B Titr" pitchFamily="2" charset="-78"/>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rtl="1"/>
                      <a:r>
                        <a:rPr lang="fa-IR" dirty="0" smtClean="0">
                          <a:cs typeface="B Titr" pitchFamily="2" charset="-78"/>
                        </a:rPr>
                        <a:t>سبز، قرمز</a:t>
                      </a:r>
                      <a:endParaRPr lang="en-US" dirty="0">
                        <a:cs typeface="B Titr" pitchFamily="2" charset="-78"/>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rtl="1"/>
                      <a:r>
                        <a:rPr lang="fa-IR" dirty="0" smtClean="0">
                          <a:cs typeface="B Titr" pitchFamily="2" charset="-78"/>
                        </a:rPr>
                        <a:t>رنگ لعاب</a:t>
                      </a:r>
                      <a:endParaRPr lang="en-US" dirty="0">
                        <a:cs typeface="B Titr" pitchFamily="2" charset="-78"/>
                      </a:endParaRPr>
                    </a:p>
                  </a:txBody>
                  <a:tcPr>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642914">
                <a:tc>
                  <a:txBody>
                    <a:bodyPr/>
                    <a:lstStyle/>
                    <a:p>
                      <a:pPr algn="ctr" rtl="1"/>
                      <a:r>
                        <a:rPr lang="fa-IR" dirty="0" smtClean="0">
                          <a:cs typeface="B Titr" pitchFamily="2" charset="-78"/>
                        </a:rPr>
                        <a:t>آهن</a:t>
                      </a:r>
                      <a:endParaRPr lang="en-US" dirty="0">
                        <a:cs typeface="B Titr" pitchFamily="2" charset="-78"/>
                      </a:endParaRPr>
                    </a:p>
                  </a:txBody>
                  <a:tcPr>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tcPr>
                </a:tc>
                <a:tc>
                  <a:txBody>
                    <a:bodyPr/>
                    <a:lstStyle/>
                    <a:p>
                      <a:pPr algn="ctr" rtl="1"/>
                      <a:r>
                        <a:rPr lang="fa-IR" dirty="0" smtClean="0">
                          <a:cs typeface="B Titr" pitchFamily="2" charset="-78"/>
                        </a:rPr>
                        <a:t>طلا</a:t>
                      </a:r>
                      <a:endParaRPr lang="en-US" dirty="0">
                        <a:cs typeface="B Titr" pitchFamily="2" charset="-78"/>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tcPr>
                </a:tc>
                <a:tc>
                  <a:txBody>
                    <a:bodyPr/>
                    <a:lstStyle/>
                    <a:p>
                      <a:pPr algn="ctr" rtl="1"/>
                      <a:r>
                        <a:rPr lang="fa-IR" dirty="0" smtClean="0">
                          <a:cs typeface="B Titr" pitchFamily="2" charset="-78"/>
                        </a:rPr>
                        <a:t>کروم</a:t>
                      </a:r>
                      <a:endParaRPr lang="en-US" dirty="0">
                        <a:cs typeface="B Titr" pitchFamily="2" charset="-78"/>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tcPr>
                </a:tc>
                <a:tc>
                  <a:txBody>
                    <a:bodyPr/>
                    <a:lstStyle/>
                    <a:p>
                      <a:pPr algn="ctr" rtl="1"/>
                      <a:r>
                        <a:rPr lang="fa-IR" dirty="0" smtClean="0">
                          <a:cs typeface="B Titr" pitchFamily="2" charset="-78"/>
                        </a:rPr>
                        <a:t>کبالت</a:t>
                      </a:r>
                      <a:endParaRPr lang="en-US" dirty="0">
                        <a:cs typeface="B Titr" pitchFamily="2" charset="-78"/>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tcPr>
                </a:tc>
                <a:tc>
                  <a:txBody>
                    <a:bodyPr/>
                    <a:lstStyle/>
                    <a:p>
                      <a:pPr algn="ctr" rtl="1"/>
                      <a:r>
                        <a:rPr lang="fa-IR" dirty="0" smtClean="0">
                          <a:cs typeface="B Titr" pitchFamily="2" charset="-78"/>
                        </a:rPr>
                        <a:t>مس</a:t>
                      </a:r>
                      <a:endParaRPr lang="en-US" dirty="0">
                        <a:cs typeface="B Titr" pitchFamily="2" charset="-78"/>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tcPr>
                </a:tc>
                <a:tc>
                  <a:txBody>
                    <a:bodyPr/>
                    <a:lstStyle/>
                    <a:p>
                      <a:pPr algn="ctr" rtl="1"/>
                      <a:r>
                        <a:rPr lang="fa-IR" dirty="0" smtClean="0">
                          <a:cs typeface="B Titr" pitchFamily="2" charset="-78"/>
                        </a:rPr>
                        <a:t>اکسید فلز</a:t>
                      </a:r>
                      <a:endParaRPr lang="en-US" dirty="0">
                        <a:cs typeface="B Titr" pitchFamily="2" charset="-78"/>
                      </a:endParaRPr>
                    </a:p>
                  </a:txBody>
                  <a:tcPr>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1"/>
                  </a:ext>
                </a:extLst>
              </a:tr>
            </a:tbl>
          </a:graphicData>
        </a:graphic>
      </p:graphicFrame>
      <p:pic>
        <p:nvPicPr>
          <p:cNvPr id="1026" name="Picture 2"/>
          <p:cNvPicPr>
            <a:picLocks noChangeAspect="1" noChangeArrowheads="1"/>
          </p:cNvPicPr>
          <p:nvPr/>
        </p:nvPicPr>
        <p:blipFill>
          <a:blip r:embed="rId3" cstate="print"/>
          <a:srcRect/>
          <a:stretch>
            <a:fillRect/>
          </a:stretch>
        </p:blipFill>
        <p:spPr bwMode="auto">
          <a:xfrm>
            <a:off x="381000" y="4343400"/>
            <a:ext cx="3790950" cy="2286000"/>
          </a:xfrm>
          <a:prstGeom prst="rect">
            <a:avLst/>
          </a:prstGeom>
          <a:ln>
            <a:noFill/>
          </a:ln>
          <a:effectLst>
            <a:outerShdw blurRad="292100" dist="139700" dir="2700000" algn="tl" rotWithShape="0">
              <a:srgbClr val="333333">
                <a:alpha val="65000"/>
              </a:srgbClr>
            </a:outerShdw>
          </a:effectLst>
        </p:spPr>
      </p:pic>
      <p:pic>
        <p:nvPicPr>
          <p:cNvPr id="1027" name="Picture 3"/>
          <p:cNvPicPr>
            <a:picLocks noChangeAspect="1" noChangeArrowheads="1"/>
          </p:cNvPicPr>
          <p:nvPr/>
        </p:nvPicPr>
        <p:blipFill>
          <a:blip r:embed="rId4" cstate="print"/>
          <a:srcRect/>
          <a:stretch>
            <a:fillRect/>
          </a:stretch>
        </p:blipFill>
        <p:spPr bwMode="auto">
          <a:xfrm>
            <a:off x="5029201" y="4250400"/>
            <a:ext cx="3124200" cy="2340899"/>
          </a:xfrm>
          <a:prstGeom prst="rect">
            <a:avLst/>
          </a:prstGeom>
          <a:ln>
            <a:noFill/>
          </a:ln>
          <a:effectLst>
            <a:outerShdw blurRad="292100" dist="139700" dir="2700000" algn="tl" rotWithShape="0">
              <a:srgbClr val="333333">
                <a:alpha val="65000"/>
              </a:srgbClr>
            </a:outerShdw>
          </a:effectLst>
        </p:spPr>
      </p:pic>
    </p:spTree>
    <p:custDataLst>
      <p:tags r:id="rId1"/>
    </p:custDataLst>
  </p:cSld>
  <p:clrMapOvr>
    <a:masterClrMapping/>
  </p:clrMapOvr>
  <p:transition spd="slow" advTm="12746">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Left)">
                                      <p:cBhvr>
                                        <p:cTn id="7" dur="500"/>
                                        <p:tgtEl>
                                          <p:spTgt spid="4"/>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027"/>
                                        </p:tgtEl>
                                        <p:attrNameLst>
                                          <p:attrName>style.visibility</p:attrName>
                                        </p:attrNameLst>
                                      </p:cBhvr>
                                      <p:to>
                                        <p:strVal val="visible"/>
                                      </p:to>
                                    </p:set>
                                    <p:animEffect transition="in" filter="slide(fromBottom)">
                                      <p:cBhvr>
                                        <p:cTn id="11" dur="500"/>
                                        <p:tgtEl>
                                          <p:spTgt spid="1027"/>
                                        </p:tgtEl>
                                      </p:cBhvr>
                                    </p:animEffect>
                                  </p:childTnLst>
                                </p:cTn>
                              </p:par>
                            </p:childTnLst>
                          </p:cTn>
                        </p:par>
                        <p:par>
                          <p:cTn id="12" fill="hold">
                            <p:stCondLst>
                              <p:cond delay="1000"/>
                            </p:stCondLst>
                            <p:childTnLst>
                              <p:par>
                                <p:cTn id="13" presetID="18" presetClass="entr" presetSubtype="12" fill="hold" nodeType="afterEffect">
                                  <p:stCondLst>
                                    <p:cond delay="0"/>
                                  </p:stCondLst>
                                  <p:childTnLst>
                                    <p:set>
                                      <p:cBhvr>
                                        <p:cTn id="14" dur="1" fill="hold">
                                          <p:stCondLst>
                                            <p:cond delay="0"/>
                                          </p:stCondLst>
                                        </p:cTn>
                                        <p:tgtEl>
                                          <p:spTgt spid="1026"/>
                                        </p:tgtEl>
                                        <p:attrNameLst>
                                          <p:attrName>style.visibility</p:attrName>
                                        </p:attrNameLst>
                                      </p:cBhvr>
                                      <p:to>
                                        <p:strVal val="visible"/>
                                      </p:to>
                                    </p:set>
                                    <p:animEffect transition="in" filter="strips(downLeft)">
                                      <p:cBhvr>
                                        <p:cTn id="15"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smtClean="0">
                <a:solidFill>
                  <a:srgbClr val="FF0000"/>
                </a:solidFill>
              </a:rPr>
              <a:t>استفاده مجدد</a:t>
            </a:r>
            <a:endParaRPr lang="fa-IR" dirty="0">
              <a:solidFill>
                <a:srgbClr val="FF0000"/>
              </a:solidFill>
            </a:endParaRPr>
          </a:p>
        </p:txBody>
      </p:sp>
      <p:sp>
        <p:nvSpPr>
          <p:cNvPr id="3" name="Content Placeholder 2"/>
          <p:cNvSpPr>
            <a:spLocks noGrp="1"/>
          </p:cNvSpPr>
          <p:nvPr>
            <p:ph idx="1"/>
          </p:nvPr>
        </p:nvSpPr>
        <p:spPr/>
        <p:txBody>
          <a:bodyPr>
            <a:normAutofit/>
          </a:bodyPr>
          <a:lstStyle/>
          <a:p>
            <a:pPr algn="r" rtl="1"/>
            <a:r>
              <a:rPr lang="fa-IR" sz="3600" dirty="0" smtClean="0">
                <a:cs typeface="B Titr"/>
              </a:rPr>
              <a:t>استفاده از شیشه به عنوان ظروف به جای دور ریختن آن ها.</a:t>
            </a:r>
            <a:endParaRPr lang="fa-IR" sz="3600" dirty="0">
              <a:cs typeface="B Titr"/>
            </a:endParaRPr>
          </a:p>
        </p:txBody>
      </p:sp>
      <p:pic>
        <p:nvPicPr>
          <p:cNvPr id="5" name="Picture 4" descr="images.jpg"/>
          <p:cNvPicPr>
            <a:picLocks noChangeAspect="1"/>
          </p:cNvPicPr>
          <p:nvPr/>
        </p:nvPicPr>
        <p:blipFill>
          <a:blip r:embed="rId2"/>
          <a:stretch>
            <a:fillRect/>
          </a:stretch>
        </p:blipFill>
        <p:spPr>
          <a:xfrm>
            <a:off x="428596" y="2857496"/>
            <a:ext cx="2286016" cy="359664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slow" advTm="12746">
    <p:wheel spokes="8"/>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3" cstate="print"/>
          <a:srcRect/>
          <a:stretch>
            <a:fillRect/>
          </a:stretch>
        </p:blipFill>
        <p:spPr bwMode="auto">
          <a:xfrm>
            <a:off x="214282" y="1142984"/>
            <a:ext cx="4503198" cy="3500462"/>
          </a:xfrm>
          <a:prstGeom prst="rect">
            <a:avLst/>
          </a:prstGeom>
          <a:noFill/>
          <a:ln w="9525">
            <a:noFill/>
            <a:miter lim="800000"/>
            <a:headEnd/>
            <a:tailEnd/>
          </a:ln>
          <a:effectLst/>
        </p:spPr>
      </p:pic>
      <p:pic>
        <p:nvPicPr>
          <p:cNvPr id="23555" name="Picture 3"/>
          <p:cNvPicPr>
            <a:picLocks noChangeAspect="1" noChangeArrowheads="1"/>
          </p:cNvPicPr>
          <p:nvPr/>
        </p:nvPicPr>
        <p:blipFill>
          <a:blip r:embed="rId4" cstate="print"/>
          <a:srcRect/>
          <a:stretch>
            <a:fillRect/>
          </a:stretch>
        </p:blipFill>
        <p:spPr bwMode="auto">
          <a:xfrm>
            <a:off x="5000628" y="1142984"/>
            <a:ext cx="3571875" cy="3571900"/>
          </a:xfrm>
          <a:prstGeom prst="rect">
            <a:avLst/>
          </a:prstGeom>
          <a:noFill/>
          <a:ln w="9525">
            <a:noFill/>
            <a:miter lim="800000"/>
            <a:headEnd/>
            <a:tailEnd/>
          </a:ln>
          <a:effectLst/>
        </p:spPr>
      </p:pic>
      <p:pic>
        <p:nvPicPr>
          <p:cNvPr id="23556" name="Picture 4"/>
          <p:cNvPicPr>
            <a:picLocks noChangeAspect="1" noChangeArrowheads="1"/>
          </p:cNvPicPr>
          <p:nvPr/>
        </p:nvPicPr>
        <p:blipFill>
          <a:blip r:embed="rId5" cstate="print"/>
          <a:srcRect/>
          <a:stretch>
            <a:fillRect/>
          </a:stretch>
        </p:blipFill>
        <p:spPr bwMode="auto">
          <a:xfrm>
            <a:off x="47625" y="304351"/>
            <a:ext cx="8882093" cy="771952"/>
          </a:xfrm>
          <a:prstGeom prst="rect">
            <a:avLst/>
          </a:prstGeom>
          <a:noFill/>
          <a:ln w="9525">
            <a:noFill/>
            <a:miter lim="800000"/>
            <a:headEnd/>
            <a:tailEnd/>
          </a:ln>
          <a:effectLst/>
        </p:spPr>
      </p:pic>
      <p:pic>
        <p:nvPicPr>
          <p:cNvPr id="23557" name="Picture 5"/>
          <p:cNvPicPr>
            <a:picLocks noChangeAspect="1" noChangeArrowheads="1"/>
          </p:cNvPicPr>
          <p:nvPr/>
        </p:nvPicPr>
        <p:blipFill>
          <a:blip r:embed="rId6" cstate="print"/>
          <a:srcRect/>
          <a:stretch>
            <a:fillRect/>
          </a:stretch>
        </p:blipFill>
        <p:spPr bwMode="auto">
          <a:xfrm>
            <a:off x="357158" y="4714884"/>
            <a:ext cx="8139136" cy="1940932"/>
          </a:xfrm>
          <a:prstGeom prst="rect">
            <a:avLst/>
          </a:prstGeom>
          <a:noFill/>
          <a:ln w="9525">
            <a:noFill/>
            <a:miter lim="800000"/>
            <a:headEnd/>
            <a:tailEnd/>
          </a:ln>
          <a:effectLst/>
        </p:spPr>
      </p:pic>
    </p:spTree>
    <p:custDataLst>
      <p:tags r:id="rId1"/>
    </p:custDataLst>
  </p:cSld>
  <p:clrMapOvr>
    <a:masterClrMapping/>
  </p:clrMapOvr>
  <p:transition spd="slow" advTm="12746">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23556"/>
                                        </p:tgtEl>
                                        <p:attrNameLst>
                                          <p:attrName>style.visibility</p:attrName>
                                        </p:attrNameLst>
                                      </p:cBhvr>
                                      <p:to>
                                        <p:strVal val="visible"/>
                                      </p:to>
                                    </p:set>
                                    <p:animEffect transition="in" filter="slide(fromBottom)">
                                      <p:cBhvr>
                                        <p:cTn id="7" dur="500"/>
                                        <p:tgtEl>
                                          <p:spTgt spid="23556"/>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23554"/>
                                        </p:tgtEl>
                                        <p:attrNameLst>
                                          <p:attrName>style.visibility</p:attrName>
                                        </p:attrNameLst>
                                      </p:cBhvr>
                                      <p:to>
                                        <p:strVal val="visible"/>
                                      </p:to>
                                    </p:set>
                                    <p:animEffect transition="in" filter="strips(downLeft)">
                                      <p:cBhvr>
                                        <p:cTn id="12" dur="500"/>
                                        <p:tgtEl>
                                          <p:spTgt spid="23554"/>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23555"/>
                                        </p:tgtEl>
                                        <p:attrNameLst>
                                          <p:attrName>style.visibility</p:attrName>
                                        </p:attrNameLst>
                                      </p:cBhvr>
                                      <p:to>
                                        <p:strVal val="visible"/>
                                      </p:to>
                                    </p:set>
                                    <p:animEffect transition="in" filter="strips(downLeft)">
                                      <p:cBhvr>
                                        <p:cTn id="17" dur="500"/>
                                        <p:tgtEl>
                                          <p:spTgt spid="23555"/>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nodeType="clickEffect">
                                  <p:stCondLst>
                                    <p:cond delay="0"/>
                                  </p:stCondLst>
                                  <p:childTnLst>
                                    <p:set>
                                      <p:cBhvr>
                                        <p:cTn id="21" dur="1" fill="hold">
                                          <p:stCondLst>
                                            <p:cond delay="0"/>
                                          </p:stCondLst>
                                        </p:cTn>
                                        <p:tgtEl>
                                          <p:spTgt spid="23557"/>
                                        </p:tgtEl>
                                        <p:attrNameLst>
                                          <p:attrName>style.visibility</p:attrName>
                                        </p:attrNameLst>
                                      </p:cBhvr>
                                      <p:to>
                                        <p:strVal val="visible"/>
                                      </p:to>
                                    </p:set>
                                    <p:animEffect transition="in" filter="slide(fromBottom)">
                                      <p:cBhvr>
                                        <p:cTn id="22" dur="500"/>
                                        <p:tgtEl>
                                          <p:spTgt spid="235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b="1" dirty="0" smtClean="0"/>
              <a:t>سفالگری در ایران</a:t>
            </a:r>
            <a:endParaRPr lang="fa-IR" dirty="0"/>
          </a:p>
        </p:txBody>
      </p:sp>
      <p:sp>
        <p:nvSpPr>
          <p:cNvPr id="3" name="Content Placeholder 2"/>
          <p:cNvSpPr>
            <a:spLocks noGrp="1"/>
          </p:cNvSpPr>
          <p:nvPr>
            <p:ph idx="1"/>
          </p:nvPr>
        </p:nvSpPr>
        <p:spPr/>
        <p:txBody>
          <a:bodyPr/>
          <a:lstStyle/>
          <a:p>
            <a:r>
              <a:rPr lang="fa-IR" u="sng" dirty="0" smtClean="0">
                <a:latin typeface="Adobe نسخ Medium" pitchFamily="50" charset="-78"/>
                <a:cs typeface="Adobe نسخ Medium" pitchFamily="50" charset="-78"/>
                <a:hlinkClick r:id="rId2" tooltip="لالجین"/>
              </a:rPr>
              <a:t>لالِجین</a:t>
            </a:r>
            <a:r>
              <a:rPr lang="en-US" dirty="0" smtClean="0">
                <a:latin typeface="Adobe نسخ Medium" pitchFamily="50" charset="-78"/>
                <a:cs typeface="Adobe نسخ Medium" pitchFamily="50" charset="-78"/>
              </a:rPr>
              <a:t> </a:t>
            </a:r>
            <a:r>
              <a:rPr lang="fa-IR" dirty="0" smtClean="0">
                <a:latin typeface="Adobe نسخ Medium" pitchFamily="50" charset="-78"/>
                <a:cs typeface="Adobe نسخ Medium" pitchFamily="50" charset="-78"/>
              </a:rPr>
              <a:t>یکی از شهرهای</a:t>
            </a:r>
            <a:r>
              <a:rPr lang="en-US" dirty="0" smtClean="0">
                <a:latin typeface="Adobe نسخ Medium" pitchFamily="50" charset="-78"/>
                <a:cs typeface="Adobe نسخ Medium" pitchFamily="50" charset="-78"/>
              </a:rPr>
              <a:t> </a:t>
            </a:r>
            <a:r>
              <a:rPr lang="fa-IR" u="sng" dirty="0" smtClean="0">
                <a:latin typeface="Adobe نسخ Medium" pitchFamily="50" charset="-78"/>
                <a:cs typeface="Adobe نسخ Medium" pitchFamily="50" charset="-78"/>
                <a:hlinkClick r:id="rId3" tooltip="شهرستان بهار"/>
              </a:rPr>
              <a:t>شهرستان بهار</a:t>
            </a:r>
            <a:r>
              <a:rPr lang="en-US" dirty="0" smtClean="0">
                <a:latin typeface="Adobe نسخ Medium" pitchFamily="50" charset="-78"/>
                <a:cs typeface="Adobe نسخ Medium" pitchFamily="50" charset="-78"/>
              </a:rPr>
              <a:t> </a:t>
            </a:r>
            <a:r>
              <a:rPr lang="fa-IR" dirty="0" smtClean="0">
                <a:latin typeface="Adobe نسخ Medium" pitchFamily="50" charset="-78"/>
                <a:cs typeface="Adobe نسخ Medium" pitchFamily="50" charset="-78"/>
              </a:rPr>
              <a:t>در</a:t>
            </a:r>
            <a:r>
              <a:rPr lang="en-US" dirty="0" smtClean="0">
                <a:latin typeface="Adobe نسخ Medium" pitchFamily="50" charset="-78"/>
                <a:cs typeface="Adobe نسخ Medium" pitchFamily="50" charset="-78"/>
              </a:rPr>
              <a:t> </a:t>
            </a:r>
            <a:r>
              <a:rPr lang="fa-IR" u="sng" dirty="0" smtClean="0">
                <a:latin typeface="Adobe نسخ Medium" pitchFamily="50" charset="-78"/>
                <a:cs typeface="Adobe نسخ Medium" pitchFamily="50" charset="-78"/>
                <a:hlinkClick r:id="rId4" tooltip="استان همدان"/>
              </a:rPr>
              <a:t>استان همدان</a:t>
            </a:r>
            <a:r>
              <a:rPr lang="en-US" dirty="0" smtClean="0">
                <a:latin typeface="Adobe نسخ Medium" pitchFamily="50" charset="-78"/>
                <a:cs typeface="Adobe نسخ Medium" pitchFamily="50" charset="-78"/>
              </a:rPr>
              <a:t> </a:t>
            </a:r>
            <a:r>
              <a:rPr lang="fa-IR" dirty="0" smtClean="0">
                <a:latin typeface="Adobe نسخ Medium" pitchFamily="50" charset="-78"/>
                <a:cs typeface="Adobe نسخ Medium" pitchFamily="50" charset="-78"/>
              </a:rPr>
              <a:t>بوده، به عنوان مرکز تولید</a:t>
            </a:r>
            <a:r>
              <a:rPr lang="en-US" dirty="0" smtClean="0">
                <a:latin typeface="Adobe نسخ Medium" pitchFamily="50" charset="-78"/>
                <a:cs typeface="Adobe نسخ Medium" pitchFamily="50" charset="-78"/>
              </a:rPr>
              <a:t> </a:t>
            </a:r>
            <a:r>
              <a:rPr lang="fa-IR" u="sng" dirty="0" smtClean="0">
                <a:latin typeface="Adobe نسخ Medium" pitchFamily="50" charset="-78"/>
                <a:cs typeface="Adobe نسخ Medium" pitchFamily="50" charset="-78"/>
                <a:hlinkClick r:id="rId5" tooltip="سفال"/>
              </a:rPr>
              <a:t>سفال</a:t>
            </a:r>
            <a:r>
              <a:rPr lang="en-US" dirty="0" smtClean="0">
                <a:latin typeface="Adobe نسخ Medium" pitchFamily="50" charset="-78"/>
                <a:cs typeface="Adobe نسخ Medium" pitchFamily="50" charset="-78"/>
              </a:rPr>
              <a:t> </a:t>
            </a:r>
            <a:r>
              <a:rPr lang="fa-IR" dirty="0" smtClean="0">
                <a:latin typeface="Adobe نسخ Medium" pitchFamily="50" charset="-78"/>
                <a:cs typeface="Adobe نسخ Medium" pitchFamily="50" charset="-78"/>
              </a:rPr>
              <a:t>خاورمیانه شناخته شده‌است. هشتاددرصد از جمعیت شهر لالجین به پیشه </a:t>
            </a:r>
            <a:r>
              <a:rPr lang="fa-IR" u="sng" dirty="0" smtClean="0">
                <a:latin typeface="Adobe نسخ Medium" pitchFamily="50" charset="-78"/>
                <a:cs typeface="Adobe نسخ Medium" pitchFamily="50" charset="-78"/>
                <a:hlinkClick r:id="rId6" tooltip="سفالگری"/>
              </a:rPr>
              <a:t>سفالگری</a:t>
            </a:r>
            <a:r>
              <a:rPr lang="fa-IR" dirty="0" smtClean="0">
                <a:latin typeface="Adobe نسخ Medium" pitchFamily="50" charset="-78"/>
                <a:cs typeface="Adobe نسخ Medium" pitchFamily="50" charset="-78"/>
              </a:rPr>
              <a:t>، سرامیک‌کاری و شغلهای وابسته همچون نقاشی سفالینه‌ها، بسته‌بندی، خرید و فروش محصولات سفالین ... اشتغال دارند</a:t>
            </a:r>
            <a:r>
              <a:rPr lang="en-US" dirty="0" smtClean="0">
                <a:latin typeface="Adobe نسخ Medium" pitchFamily="50" charset="-78"/>
                <a:cs typeface="Adobe نسخ Medium" pitchFamily="50" charset="-78"/>
              </a:rPr>
              <a:t>.</a:t>
            </a:r>
          </a:p>
          <a:p>
            <a:r>
              <a:rPr lang="fa-IR" dirty="0" smtClean="0"/>
              <a:t> </a:t>
            </a:r>
            <a:endParaRPr lang="en-US" dirty="0" smtClean="0"/>
          </a:p>
          <a:p>
            <a:endParaRPr lang="fa-IR" dirty="0"/>
          </a:p>
        </p:txBody>
      </p:sp>
      <p:pic>
        <p:nvPicPr>
          <p:cNvPr id="4" name="Picture 3" descr="https://upload.wikimedia.org/wikipedia/commons/thumb/b/b7/Lalejin-hamedan.jpg/300px-Lalejin-hamedan.jpg">
            <a:hlinkClick r:id="rId7"/>
          </p:cNvPr>
          <p:cNvPicPr/>
          <p:nvPr/>
        </p:nvPicPr>
        <p:blipFill>
          <a:blip r:embed="rId8"/>
          <a:srcRect/>
          <a:stretch>
            <a:fillRect/>
          </a:stretch>
        </p:blipFill>
        <p:spPr bwMode="auto">
          <a:xfrm>
            <a:off x="1500166" y="3929066"/>
            <a:ext cx="6000792" cy="2643206"/>
          </a:xfrm>
          <a:prstGeom prst="rect">
            <a:avLst/>
          </a:prstGeom>
          <a:noFill/>
          <a:ln w="9525">
            <a:noFill/>
            <a:miter lim="800000"/>
            <a:headEnd/>
            <a:tailEnd/>
          </a:ln>
        </p:spPr>
      </p:pic>
    </p:spTree>
  </p:cSld>
  <p:clrMapOvr>
    <a:masterClrMapping/>
  </p:clrMapOvr>
  <p:transition spd="slow" advTm="12746">
    <p:wheel spokes="8"/>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fa-IR" dirty="0" smtClean="0">
                <a:latin typeface="Adobe نسخ Medium" pitchFamily="50" charset="-78"/>
                <a:cs typeface="Adobe نسخ Medium" pitchFamily="50" charset="-78"/>
              </a:rPr>
              <a:t>لالجین از مراکز عمده ساخت سفال و سرامیک ایران و جهان به شمار می‌رود و محصولات هنرمندان آن علاوه بر شهرهای دور و نزدیک ایران به بسیاری از کشورهای دیگر صادر می‌شود.</a:t>
            </a:r>
            <a:r>
              <a:rPr lang="en-US" dirty="0" smtClean="0">
                <a:latin typeface="Adobe نسخ Medium" pitchFamily="50" charset="-78"/>
                <a:cs typeface="Adobe نسخ Medium" pitchFamily="50" charset="-78"/>
              </a:rPr>
              <a:t>.</a:t>
            </a:r>
          </a:p>
          <a:p>
            <a:r>
              <a:rPr lang="fa-IR" dirty="0" smtClean="0">
                <a:latin typeface="Adobe نسخ Medium" pitchFamily="50" charset="-78"/>
                <a:cs typeface="Adobe نسخ Medium" pitchFamily="50" charset="-78"/>
              </a:rPr>
              <a:t>سفالینه لعابی با نقوش ثابت به سبک برجسته یا مینایی – لالجین</a:t>
            </a:r>
            <a:endParaRPr lang="en-US" dirty="0" smtClean="0">
              <a:latin typeface="Adobe نسخ Medium" pitchFamily="50" charset="-78"/>
              <a:cs typeface="Adobe نسخ Medium" pitchFamily="50" charset="-78"/>
            </a:endParaRPr>
          </a:p>
          <a:p>
            <a:r>
              <a:rPr lang="en-US" dirty="0" smtClean="0">
                <a:latin typeface="Adobe نسخ Medium" pitchFamily="50" charset="-78"/>
                <a:cs typeface="Adobe نسخ Medium" pitchFamily="50" charset="-78"/>
              </a:rPr>
              <a:t> </a:t>
            </a:r>
            <a:endParaRPr lang="en-US" dirty="0">
              <a:latin typeface="Adobe نسخ Medium" pitchFamily="50" charset="-78"/>
              <a:cs typeface="Adobe نسخ Medium" pitchFamily="50" charset="-78"/>
            </a:endParaRPr>
          </a:p>
        </p:txBody>
      </p:sp>
      <p:pic>
        <p:nvPicPr>
          <p:cNvPr id="4" name="Picture 3" descr="https://upload.wikimedia.org/wikipedia/fa/thumb/b/b5/Glazed_pottery_Lalejin.JPG/250px-Glazed_pottery_Lalejin.JPG">
            <a:hlinkClick r:id="rId2"/>
          </p:cNvPr>
          <p:cNvPicPr/>
          <p:nvPr/>
        </p:nvPicPr>
        <p:blipFill>
          <a:blip r:embed="rId3"/>
          <a:srcRect/>
          <a:stretch>
            <a:fillRect/>
          </a:stretch>
        </p:blipFill>
        <p:spPr bwMode="auto">
          <a:xfrm>
            <a:off x="2643174" y="3929066"/>
            <a:ext cx="3643338" cy="2714643"/>
          </a:xfrm>
          <a:prstGeom prst="rect">
            <a:avLst/>
          </a:prstGeom>
          <a:noFill/>
          <a:ln w="9525">
            <a:noFill/>
            <a:miter lim="800000"/>
            <a:headEnd/>
            <a:tailEnd/>
          </a:ln>
        </p:spPr>
      </p:pic>
    </p:spTree>
  </p:cSld>
  <p:clrMapOvr>
    <a:masterClrMapping/>
  </p:clrMapOvr>
  <p:transition spd="slow" advTm="12746">
    <p:wheel spokes="8"/>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fa-IR" sz="4400" dirty="0" smtClean="0"/>
              <a:t>چگونگی تهیه گل سفالگری</a:t>
            </a:r>
            <a:endParaRPr lang="fa-IR" sz="4400" dirty="0"/>
          </a:p>
        </p:txBody>
      </p:sp>
      <p:sp>
        <p:nvSpPr>
          <p:cNvPr id="3" name="Content Placeholder 2"/>
          <p:cNvSpPr>
            <a:spLocks noGrp="1"/>
          </p:cNvSpPr>
          <p:nvPr>
            <p:ph idx="1"/>
          </p:nvPr>
        </p:nvSpPr>
        <p:spPr/>
        <p:txBody>
          <a:bodyPr/>
          <a:lstStyle/>
          <a:p>
            <a:r>
              <a:rPr lang="fa-IR" dirty="0" smtClean="0">
                <a:latin typeface="Adobe نسخ Medium" pitchFamily="50" charset="-78"/>
                <a:cs typeface="Adobe نسخ Medium" pitchFamily="50" charset="-78"/>
              </a:rPr>
              <a:t>خاک موردنیاز ساخت سفالینه‌ها را از زمینهای اطراف روستای</a:t>
            </a:r>
            <a:r>
              <a:rPr lang="en-US" dirty="0" smtClean="0">
                <a:latin typeface="Adobe نسخ Medium" pitchFamily="50" charset="-78"/>
                <a:cs typeface="Adobe نسخ Medium" pitchFamily="50" charset="-78"/>
              </a:rPr>
              <a:t> </a:t>
            </a:r>
            <a:r>
              <a:rPr lang="fa-IR" dirty="0" smtClean="0">
                <a:latin typeface="Adobe نسخ Medium" pitchFamily="50" charset="-78"/>
                <a:cs typeface="Adobe نسخ Medium" pitchFamily="50" charset="-78"/>
                <a:hlinkClick r:id="rId2" tooltip="دستجرد (همدان)"/>
              </a:rPr>
              <a:t>دستجرد</a:t>
            </a:r>
            <a:r>
              <a:rPr lang="en-US" dirty="0" smtClean="0">
                <a:latin typeface="Adobe نسخ Medium" pitchFamily="50" charset="-78"/>
                <a:cs typeface="Adobe نسخ Medium" pitchFamily="50" charset="-78"/>
              </a:rPr>
              <a:t> </a:t>
            </a:r>
            <a:r>
              <a:rPr lang="fa-IR" dirty="0" smtClean="0">
                <a:latin typeface="Adobe نسخ Medium" pitchFamily="50" charset="-78"/>
                <a:cs typeface="Adobe نسخ Medium" pitchFamily="50" charset="-78"/>
              </a:rPr>
              <a:t>تهیه کرده، با کامیون به کارگاه‌های سفالگری یا محلهای مخصوص ساخت گل منتقل می‌کنند. خاک را داخل تغارهای بزرگ آهنین یا بشکه معمولی با آب مخلوط می‌کنند و با بیلی آن را به هم می‌زنند تا به صورت دو غاب گل یا «لُوا» در آید</a:t>
            </a:r>
            <a:endParaRPr lang="fa-IR" dirty="0">
              <a:latin typeface="Adobe نسخ Medium" pitchFamily="50" charset="-78"/>
              <a:cs typeface="Adobe نسخ Medium" pitchFamily="50" charset="-78"/>
            </a:endParaRPr>
          </a:p>
        </p:txBody>
      </p:sp>
      <p:pic>
        <p:nvPicPr>
          <p:cNvPr id="7" name="Picture 6" descr="https://upload.wikimedia.org/wikipedia/fa/5/5c/Lalejin1_%2812%29.jpg">
            <a:hlinkClick r:id="rId3"/>
          </p:cNvPr>
          <p:cNvPicPr/>
          <p:nvPr/>
        </p:nvPicPr>
        <p:blipFill>
          <a:blip r:embed="rId4"/>
          <a:srcRect/>
          <a:stretch>
            <a:fillRect/>
          </a:stretch>
        </p:blipFill>
        <p:spPr bwMode="auto">
          <a:xfrm>
            <a:off x="3286116" y="4000504"/>
            <a:ext cx="2571768" cy="2514600"/>
          </a:xfrm>
          <a:prstGeom prst="rect">
            <a:avLst/>
          </a:prstGeom>
          <a:noFill/>
          <a:ln w="9525">
            <a:noFill/>
            <a:miter lim="800000"/>
            <a:headEnd/>
            <a:tailEnd/>
          </a:ln>
        </p:spPr>
      </p:pic>
    </p:spTree>
  </p:cSld>
  <p:clrMapOvr>
    <a:masterClrMapping/>
  </p:clrMapOvr>
  <p:transition spd="slow" advTm="12746">
    <p:wheel spokes="8"/>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fa-IR" dirty="0" smtClean="0">
                <a:latin typeface="Adobe نسخ Medium" pitchFamily="50" charset="-78"/>
                <a:cs typeface="Adobe نسخ Medium" pitchFamily="50" charset="-78"/>
              </a:rPr>
              <a:t>پس از آن دوغاب گل را از الک - که در گوشه حوضی به عمق تقریبی 30 سانتیمتر قرار می‌گیرد -می‌گذرانند تا خاشاک و سنگ‌ریزه‌ها را از آن جدا کنند. وقتی حوض پر شد، چند روز آن را به همان حال رها می‌کنند تا اندکی سفت شود. سپس با چوبی بلند خطوطی متقاطع (شطرنجی) به عمق چند سانتیمتر بر روی گل ایجاد می‌کنند. چندی بعد گل داخل حوض از محل ترسیم خطوط، ترک می‌خورد و به شکل خشتهایی ضخیم درمی‌آید. این خشتها را به داخل کارگاه حمل کرده، انبار می‌کنند</a:t>
            </a:r>
            <a:r>
              <a:rPr lang="en-US" dirty="0" smtClean="0">
                <a:latin typeface="Adobe نسخ Medium" pitchFamily="50" charset="-78"/>
                <a:cs typeface="Adobe نسخ Medium" pitchFamily="50" charset="-78"/>
              </a:rPr>
              <a:t>.</a:t>
            </a:r>
          </a:p>
          <a:p>
            <a:r>
              <a:rPr lang="fa-IR" dirty="0" smtClean="0">
                <a:latin typeface="Adobe نسخ Medium" pitchFamily="50" charset="-78"/>
                <a:cs typeface="Adobe نسخ Medium" pitchFamily="50" charset="-78"/>
              </a:rPr>
              <a:t>قسمتی از خاک کوبیده را نیز جهت پاشیدن به زیر گل (به هنگام ورز دادن با پا یا دست) غربال کرده، در خاکدان کارگاه انبار می‌کنند</a:t>
            </a:r>
            <a:r>
              <a:rPr lang="en-US" dirty="0" smtClean="0">
                <a:latin typeface="Adobe نسخ Medium" pitchFamily="50" charset="-78"/>
                <a:cs typeface="Adobe نسخ Medium" pitchFamily="50" charset="-78"/>
              </a:rPr>
              <a:t>.</a:t>
            </a:r>
          </a:p>
          <a:p>
            <a:endParaRPr lang="fa-IR" dirty="0">
              <a:latin typeface="Adobe نسخ Medium" pitchFamily="50" charset="-78"/>
              <a:cs typeface="Adobe نسخ Medium" pitchFamily="50" charset="-78"/>
            </a:endParaRPr>
          </a:p>
        </p:txBody>
      </p:sp>
    </p:spTree>
  </p:cSld>
  <p:clrMapOvr>
    <a:masterClrMapping/>
  </p:clrMapOvr>
  <p:transition spd="slow" advTm="12746">
    <p:wheel spokes="8"/>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a:r>
              <a:rPr lang="fa-IR" dirty="0" smtClean="0"/>
              <a:t>ورز دادن گل</a:t>
            </a:r>
            <a:r>
              <a:rPr lang="en-US" dirty="0" smtClean="0"/>
              <a:t/>
            </a:r>
            <a:br>
              <a:rPr lang="en-US" dirty="0" smtClean="0"/>
            </a:br>
            <a:endParaRPr lang="fa-IR" dirty="0"/>
          </a:p>
        </p:txBody>
      </p:sp>
      <p:sp>
        <p:nvSpPr>
          <p:cNvPr id="3" name="Content Placeholder 2"/>
          <p:cNvSpPr>
            <a:spLocks noGrp="1"/>
          </p:cNvSpPr>
          <p:nvPr>
            <p:ph idx="1"/>
          </p:nvPr>
        </p:nvSpPr>
        <p:spPr/>
        <p:txBody>
          <a:bodyPr/>
          <a:lstStyle/>
          <a:p>
            <a:r>
              <a:rPr lang="fa-IR" dirty="0" smtClean="0">
                <a:latin typeface="Adobe نسخ Medium" pitchFamily="50" charset="-78"/>
                <a:cs typeface="Adobe نسخ Medium" pitchFamily="50" charset="-78"/>
              </a:rPr>
              <a:t>یک یا دو نفر گل را (با سیم یا داس) در تکه‌هایی نسبتاً بزرگ از توده گلِ انبارشده، جدا می‌کنند و نخست با پا آن را ورز می‌دهند. هر بار آن را نخست پهن کرده با کناره</a:t>
            </a:r>
            <a:r>
              <a:rPr lang="en-US" dirty="0" smtClean="0">
                <a:latin typeface="Adobe نسخ Medium" pitchFamily="50" charset="-78"/>
                <a:cs typeface="Adobe نسخ Medium" pitchFamily="50" charset="-78"/>
              </a:rPr>
              <a:t> </a:t>
            </a:r>
            <a:r>
              <a:rPr lang="fa-IR" dirty="0" smtClean="0">
                <a:latin typeface="Adobe نسخ Medium" pitchFamily="50" charset="-78"/>
                <a:cs typeface="Adobe نسخ Medium" pitchFamily="50" charset="-78"/>
                <a:hlinkClick r:id="rId2" tooltip="کف پا"/>
              </a:rPr>
              <a:t>کف پا</a:t>
            </a:r>
            <a:r>
              <a:rPr lang="en-US" dirty="0" smtClean="0">
                <a:latin typeface="Adobe نسخ Medium" pitchFamily="50" charset="-78"/>
                <a:cs typeface="Adobe نسخ Medium" pitchFamily="50" charset="-78"/>
              </a:rPr>
              <a:t> </a:t>
            </a:r>
            <a:r>
              <a:rPr lang="fa-IR" dirty="0" smtClean="0">
                <a:latin typeface="Adobe نسخ Medium" pitchFamily="50" charset="-78"/>
                <a:cs typeface="Adobe نسخ Medium" pitchFamily="50" charset="-78"/>
              </a:rPr>
              <a:t>لگد می‌کنند و سپس آن را جمع کرده دوباره به همین ترتیب ورز می‌دهند. این کار تا زمانی که گل کاملاً آماده شود، تکرار می‌گردد و ممکن است تا هفت یا هشت بار انجام گیرد.</a:t>
            </a:r>
            <a:endParaRPr lang="fa-IR" dirty="0">
              <a:latin typeface="Adobe نسخ Medium" pitchFamily="50" charset="-78"/>
              <a:cs typeface="Adobe نسخ Medium" pitchFamily="50" charset="-78"/>
            </a:endParaRPr>
          </a:p>
        </p:txBody>
      </p:sp>
      <p:pic>
        <p:nvPicPr>
          <p:cNvPr id="4" name="Picture 3" descr="https://upload.wikimedia.org/wikipedia/commons/thumb/e/e2/Pottery1.JPG/300px-Pottery1.JPG">
            <a:hlinkClick r:id="rId3"/>
          </p:cNvPr>
          <p:cNvPicPr/>
          <p:nvPr/>
        </p:nvPicPr>
        <p:blipFill>
          <a:blip r:embed="rId4"/>
          <a:srcRect/>
          <a:stretch>
            <a:fillRect/>
          </a:stretch>
        </p:blipFill>
        <p:spPr bwMode="auto">
          <a:xfrm>
            <a:off x="3143240" y="4214818"/>
            <a:ext cx="3071834" cy="2357454"/>
          </a:xfrm>
          <a:prstGeom prst="rect">
            <a:avLst/>
          </a:prstGeom>
          <a:noFill/>
          <a:ln w="9525">
            <a:noFill/>
            <a:miter lim="800000"/>
            <a:headEnd/>
            <a:tailEnd/>
          </a:ln>
        </p:spPr>
      </p:pic>
    </p:spTree>
  </p:cSld>
  <p:clrMapOvr>
    <a:masterClrMapping/>
  </p:clrMapOvr>
  <p:transition spd="slow" advTm="12746">
    <p:wheel spokes="8"/>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3.2|2.5"/>
</p:tagLst>
</file>

<file path=ppt/tags/tag2.xml><?xml version="1.0" encoding="utf-8"?>
<p:tagLst xmlns:a="http://schemas.openxmlformats.org/drawingml/2006/main" xmlns:r="http://schemas.openxmlformats.org/officeDocument/2006/relationships" xmlns:p="http://schemas.openxmlformats.org/presentationml/2006/main">
  <p:tag name="TIMING" val="|12.6"/>
</p:tagLst>
</file>

<file path=ppt/tags/tag3.xml><?xml version="1.0" encoding="utf-8"?>
<p:tagLst xmlns:a="http://schemas.openxmlformats.org/drawingml/2006/main" xmlns:r="http://schemas.openxmlformats.org/officeDocument/2006/relationships" xmlns:p="http://schemas.openxmlformats.org/presentationml/2006/main">
  <p:tag name="TIMING" val="|8.7|1.8|1.1"/>
</p:tagLst>
</file>

<file path=ppt/tags/tag4.xml><?xml version="1.0" encoding="utf-8"?>
<p:tagLst xmlns:a="http://schemas.openxmlformats.org/drawingml/2006/main" xmlns:r="http://schemas.openxmlformats.org/officeDocument/2006/relationships" xmlns:p="http://schemas.openxmlformats.org/presentationml/2006/main">
  <p:tag name="TIMING" val="|1.7|4.8"/>
</p:tagLst>
</file>

<file path=ppt/tags/tag5.xml><?xml version="1.0" encoding="utf-8"?>
<p:tagLst xmlns:a="http://schemas.openxmlformats.org/drawingml/2006/main" xmlns:r="http://schemas.openxmlformats.org/officeDocument/2006/relationships" xmlns:p="http://schemas.openxmlformats.org/presentationml/2006/main">
  <p:tag name="TIMING" val="|1.7|2.4"/>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309</TotalTime>
  <Words>1050</Words>
  <Application>Microsoft Office PowerPoint</Application>
  <PresentationFormat>On-screen Show (4:3)</PresentationFormat>
  <Paragraphs>76</Paragraphs>
  <Slides>30</Slides>
  <Notes>1</Notes>
  <HiddenSlides>0</HiddenSlides>
  <MMClips>1</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30</vt:i4>
      </vt:variant>
    </vt:vector>
  </HeadingPairs>
  <TitlesOfParts>
    <vt:vector size="40" baseType="lpstr">
      <vt:lpstr>Adobe نسخ Medium</vt:lpstr>
      <vt:lpstr>Arial</vt:lpstr>
      <vt:lpstr>B Nazanin</vt:lpstr>
      <vt:lpstr>B Titr</vt:lpstr>
      <vt:lpstr>Calibri</vt:lpstr>
      <vt:lpstr>Constantia</vt:lpstr>
      <vt:lpstr>Majalla UI</vt:lpstr>
      <vt:lpstr>Traditional Arabic</vt:lpstr>
      <vt:lpstr>Wingdings 2</vt:lpstr>
      <vt:lpstr>Flow</vt:lpstr>
      <vt:lpstr>PowerPoint Presentation</vt:lpstr>
      <vt:lpstr>اندوخته طبیعی و ظروف سفالی آشپزخانه</vt:lpstr>
      <vt:lpstr>رنگ ظروف سفالي</vt:lpstr>
      <vt:lpstr>PowerPoint Presentation</vt:lpstr>
      <vt:lpstr>سفالگری در ایران</vt:lpstr>
      <vt:lpstr>PowerPoint Presentation</vt:lpstr>
      <vt:lpstr>چگونگی تهیه گل سفالگری</vt:lpstr>
      <vt:lpstr>PowerPoint Presentation</vt:lpstr>
      <vt:lpstr>ورز دادن گل </vt:lpstr>
      <vt:lpstr>PowerPoint Presentation</vt:lpstr>
      <vt:lpstr>ابزارهای سفالگری</vt:lpstr>
      <vt:lpstr>۴- سوزن: سوزنی است با دسته‌ای کوتاه و چوبی که برای کارهایی همچون کم کردن گل، برش دادن و خط انداختن ظرف در حال ساخت به کار می‌رود. </vt:lpstr>
      <vt:lpstr>- مُشْتَه: افزاری است مسی، نازک و تخت که به شکل مثلثی با گوشه های گرد است و آن را هنگام کار و چرخیدن دستگاه برای هموار شدن سطح بیرونی سفالینه نگاه می‌دارند تا ظاهر ظرف صاف شود.</vt:lpstr>
      <vt:lpstr>PowerPoint Presentation</vt:lpstr>
      <vt:lpstr>PowerPoint Presentation</vt:lpstr>
      <vt:lpstr>PowerPoint Presentation</vt:lpstr>
      <vt:lpstr>PowerPoint Presentation</vt:lpstr>
      <vt:lpstr>کوره سفالگری </vt:lpstr>
      <vt:lpstr>پختن سفالینه </vt:lpstr>
      <vt:lpstr>PowerPoint Presentation</vt:lpstr>
      <vt:lpstr>نحوه ساخت لعاب در لالجین</vt:lpstr>
      <vt:lpstr>تهیه شیشه</vt:lpstr>
      <vt:lpstr>PowerPoint Presentation</vt:lpstr>
      <vt:lpstr>PowerPoint Presentation</vt:lpstr>
      <vt:lpstr>سرعت مصرف منابع</vt:lpstr>
      <vt:lpstr>دوام و نگهداری اندوخته های طبیعی برای نسل های آینده</vt:lpstr>
      <vt:lpstr>PowerPoint Presentation</vt:lpstr>
      <vt:lpstr>کاهش مصرف</vt:lpstr>
      <vt:lpstr>بازیافت</vt:lpstr>
      <vt:lpstr>استفاده مجدد</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rezaei</dc:creator>
  <cp:lastModifiedBy>kanoon</cp:lastModifiedBy>
  <cp:revision>34</cp:revision>
  <dcterms:created xsi:type="dcterms:W3CDTF">2013-11-16T18:11:29Z</dcterms:created>
  <dcterms:modified xsi:type="dcterms:W3CDTF">2019-04-13T17:57:58Z</dcterms:modified>
</cp:coreProperties>
</file>